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50"/>
  </p:notesMasterIdLst>
  <p:sldIdLst>
    <p:sldId id="256" r:id="rId2"/>
    <p:sldId id="276" r:id="rId3"/>
    <p:sldId id="301" r:id="rId4"/>
    <p:sldId id="302" r:id="rId5"/>
    <p:sldId id="283" r:id="rId6"/>
    <p:sldId id="284" r:id="rId7"/>
    <p:sldId id="285" r:id="rId8"/>
    <p:sldId id="287" r:id="rId9"/>
    <p:sldId id="286" r:id="rId10"/>
    <p:sldId id="288" r:id="rId11"/>
    <p:sldId id="329" r:id="rId12"/>
    <p:sldId id="291" r:id="rId13"/>
    <p:sldId id="299" r:id="rId14"/>
    <p:sldId id="327" r:id="rId15"/>
    <p:sldId id="300" r:id="rId16"/>
    <p:sldId id="289" r:id="rId17"/>
    <p:sldId id="330" r:id="rId18"/>
    <p:sldId id="334" r:id="rId19"/>
    <p:sldId id="260" r:id="rId20"/>
    <p:sldId id="261" r:id="rId21"/>
    <p:sldId id="292" r:id="rId22"/>
    <p:sldId id="315" r:id="rId23"/>
    <p:sldId id="303" r:id="rId24"/>
    <p:sldId id="328" r:id="rId25"/>
    <p:sldId id="306" r:id="rId26"/>
    <p:sldId id="335" r:id="rId27"/>
    <p:sldId id="317" r:id="rId28"/>
    <p:sldId id="308" r:id="rId29"/>
    <p:sldId id="314" r:id="rId30"/>
    <p:sldId id="337" r:id="rId31"/>
    <p:sldId id="336" r:id="rId32"/>
    <p:sldId id="338" r:id="rId33"/>
    <p:sldId id="310" r:id="rId34"/>
    <p:sldId id="318" r:id="rId35"/>
    <p:sldId id="319" r:id="rId36"/>
    <p:sldId id="305" r:id="rId37"/>
    <p:sldId id="320" r:id="rId38"/>
    <p:sldId id="312" r:id="rId39"/>
    <p:sldId id="313" r:id="rId40"/>
    <p:sldId id="323" r:id="rId41"/>
    <p:sldId id="324" r:id="rId42"/>
    <p:sldId id="339" r:id="rId43"/>
    <p:sldId id="290" r:id="rId44"/>
    <p:sldId id="294" r:id="rId45"/>
    <p:sldId id="321" r:id="rId46"/>
    <p:sldId id="275" r:id="rId47"/>
    <p:sldId id="326" r:id="rId48"/>
    <p:sldId id="325"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 lastIdx="1" clrIdx="0"/>
  <p:cmAuthor id="1" name="Alex Freem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0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txPr>
              <a:bodyPr/>
              <a:lstStyle/>
              <a:p>
                <a:pPr>
                  <a:defRPr sz="1400"/>
                </a:pPr>
                <a:endParaRPr lang="en-US"/>
              </a:p>
            </c:txPr>
            <c:dLblPos val="bestFit"/>
            <c:showLegendKey val="0"/>
            <c:showVal val="1"/>
            <c:showCatName val="0"/>
            <c:showSerName val="0"/>
            <c:showPercent val="0"/>
            <c:showBubbleSize val="0"/>
            <c:showLeaderLines val="1"/>
          </c:dLbls>
          <c:cat>
            <c:strRef>
              <c:f>Sheet1!$A$3:$A$9</c:f>
              <c:strCache>
                <c:ptCount val="7"/>
                <c:pt idx="0">
                  <c:v>African-American/Black</c:v>
                </c:pt>
                <c:pt idx="1">
                  <c:v>Hispanic</c:v>
                </c:pt>
                <c:pt idx="2">
                  <c:v>White</c:v>
                </c:pt>
                <c:pt idx="3">
                  <c:v>Asian</c:v>
                </c:pt>
                <c:pt idx="4">
                  <c:v>Native American</c:v>
                </c:pt>
                <c:pt idx="5">
                  <c:v>Native Hawaiian/Pacific Islander</c:v>
                </c:pt>
                <c:pt idx="6">
                  <c:v>Multi-Race, Non-Hispanic</c:v>
                </c:pt>
              </c:strCache>
            </c:strRef>
          </c:cat>
          <c:val>
            <c:numRef>
              <c:f>Sheet1!$B$3:$B$9</c:f>
              <c:numCache>
                <c:formatCode>General</c:formatCode>
                <c:ptCount val="7"/>
                <c:pt idx="0">
                  <c:v>26.0</c:v>
                </c:pt>
                <c:pt idx="1">
                  <c:v>33.2</c:v>
                </c:pt>
                <c:pt idx="2">
                  <c:v>31.6</c:v>
                </c:pt>
                <c:pt idx="3">
                  <c:v>2.0</c:v>
                </c:pt>
                <c:pt idx="4">
                  <c:v>0.3</c:v>
                </c:pt>
                <c:pt idx="5">
                  <c:v>0.0</c:v>
                </c:pt>
                <c:pt idx="6">
                  <c:v>6.9</c:v>
                </c:pt>
              </c:numCache>
            </c:numRef>
          </c:val>
        </c:ser>
        <c:dLbls>
          <c:showLegendKey val="0"/>
          <c:showVal val="1"/>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2-08T15:59:48.005" idx="1">
    <p:pos x="268" y="2952"/>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86729-FB76-2E49-84B5-4B9588917EEF}"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BD4B8358-94CB-3142-9DE4-085D2A68D25D}">
      <dgm:prSet/>
      <dgm:spPr/>
      <dgm:t>
        <a:bodyPr/>
        <a:lstStyle/>
        <a:p>
          <a:pPr rtl="0"/>
          <a:r>
            <a:rPr lang="en-US" dirty="0" smtClean="0"/>
            <a:t>The BIMAS consists of:</a:t>
          </a:r>
        </a:p>
        <a:p>
          <a:pPr rtl="0"/>
          <a:r>
            <a:rPr lang="en-US" dirty="0" smtClean="0"/>
            <a:t>three </a:t>
          </a:r>
          <a:r>
            <a:rPr lang="en-US" dirty="0" smtClean="0">
              <a:solidFill>
                <a:srgbClr val="775F55"/>
              </a:solidFill>
            </a:rPr>
            <a:t>Behavioral Concern </a:t>
          </a:r>
          <a:r>
            <a:rPr lang="en-US" dirty="0" smtClean="0"/>
            <a:t>scales (Conduct, Negative Affect, and Cognitive/Attention)</a:t>
          </a:r>
        </a:p>
        <a:p>
          <a:pPr rtl="0"/>
          <a:r>
            <a:rPr lang="en-US" dirty="0" smtClean="0"/>
            <a:t>  two </a:t>
          </a:r>
          <a:r>
            <a:rPr lang="en-US" dirty="0" smtClean="0">
              <a:solidFill>
                <a:srgbClr val="775F55"/>
              </a:solidFill>
            </a:rPr>
            <a:t>Adaptive </a:t>
          </a:r>
          <a:r>
            <a:rPr lang="en-US" dirty="0" smtClean="0">
              <a:solidFill>
                <a:schemeClr val="bg1"/>
              </a:solidFill>
            </a:rPr>
            <a:t>scales</a:t>
          </a:r>
          <a:r>
            <a:rPr lang="en-US" dirty="0" smtClean="0">
              <a:solidFill>
                <a:srgbClr val="775F55"/>
              </a:solidFill>
            </a:rPr>
            <a:t> </a:t>
          </a:r>
          <a:r>
            <a:rPr lang="en-US" dirty="0" smtClean="0"/>
            <a:t>(Social and Academic Functioning).  </a:t>
          </a:r>
          <a:endParaRPr lang="en-US" dirty="0"/>
        </a:p>
      </dgm:t>
    </dgm:pt>
    <dgm:pt modelId="{924140F3-2C9B-CB42-9073-E95FD9C8AE1C}" type="parTrans" cxnId="{DE5F9A10-57B9-1143-8CEA-97DCC32C2304}">
      <dgm:prSet/>
      <dgm:spPr/>
      <dgm:t>
        <a:bodyPr/>
        <a:lstStyle/>
        <a:p>
          <a:endParaRPr lang="en-US"/>
        </a:p>
      </dgm:t>
    </dgm:pt>
    <dgm:pt modelId="{C56F6A0A-41C0-6843-9DEE-972DBC35CD71}" type="sibTrans" cxnId="{DE5F9A10-57B9-1143-8CEA-97DCC32C2304}">
      <dgm:prSet/>
      <dgm:spPr/>
      <dgm:t>
        <a:bodyPr/>
        <a:lstStyle/>
        <a:p>
          <a:endParaRPr lang="en-US"/>
        </a:p>
      </dgm:t>
    </dgm:pt>
    <dgm:pt modelId="{C59A8657-4DD2-8743-8EA9-2A93BA9CA031}">
      <dgm:prSet/>
      <dgm:spPr/>
      <dgm:t>
        <a:bodyPr/>
        <a:lstStyle/>
        <a:p>
          <a:pPr rtl="0"/>
          <a:r>
            <a:rPr lang="en-US" dirty="0" smtClean="0"/>
            <a:t>The </a:t>
          </a:r>
          <a:r>
            <a:rPr lang="en-US" dirty="0" smtClean="0">
              <a:solidFill>
                <a:srgbClr val="775F55"/>
              </a:solidFill>
            </a:rPr>
            <a:t>Behavioral Concern </a:t>
          </a:r>
          <a:r>
            <a:rPr lang="en-US" dirty="0" smtClean="0"/>
            <a:t>Scale ratings are described as:</a:t>
          </a:r>
        </a:p>
        <a:p>
          <a:pPr rtl="0"/>
          <a:r>
            <a:rPr lang="en-US" dirty="0" smtClean="0"/>
            <a:t>Low Risk, Some Risk, or High Risk.  </a:t>
          </a:r>
          <a:endParaRPr lang="en-US" dirty="0"/>
        </a:p>
      </dgm:t>
    </dgm:pt>
    <dgm:pt modelId="{95ECE1AA-3188-104F-BB21-846B1204979B}" type="parTrans" cxnId="{C66D1077-5A7D-684E-AAF8-AE4277C68705}">
      <dgm:prSet/>
      <dgm:spPr/>
      <dgm:t>
        <a:bodyPr/>
        <a:lstStyle/>
        <a:p>
          <a:endParaRPr lang="en-US"/>
        </a:p>
      </dgm:t>
    </dgm:pt>
    <dgm:pt modelId="{1EBF48B3-5960-504F-BB13-D55B27052D0A}" type="sibTrans" cxnId="{C66D1077-5A7D-684E-AAF8-AE4277C68705}">
      <dgm:prSet/>
      <dgm:spPr/>
      <dgm:t>
        <a:bodyPr/>
        <a:lstStyle/>
        <a:p>
          <a:endParaRPr lang="en-US"/>
        </a:p>
      </dgm:t>
    </dgm:pt>
    <dgm:pt modelId="{0D03F75A-9123-CB4C-8D17-E294E9B9A605}">
      <dgm:prSet/>
      <dgm:spPr/>
      <dgm:t>
        <a:bodyPr/>
        <a:lstStyle/>
        <a:p>
          <a:pPr rtl="0"/>
          <a:r>
            <a:rPr lang="en-US" dirty="0" smtClean="0"/>
            <a:t>The </a:t>
          </a:r>
          <a:r>
            <a:rPr lang="en-US" dirty="0" smtClean="0">
              <a:solidFill>
                <a:srgbClr val="775F55"/>
              </a:solidFill>
            </a:rPr>
            <a:t>Adaptive </a:t>
          </a:r>
          <a:r>
            <a:rPr lang="en-US" dirty="0" smtClean="0">
              <a:solidFill>
                <a:srgbClr val="FFFFFF"/>
              </a:solidFill>
            </a:rPr>
            <a:t>scales</a:t>
          </a:r>
          <a:r>
            <a:rPr lang="en-US" dirty="0" smtClean="0">
              <a:solidFill>
                <a:srgbClr val="775F55"/>
              </a:solidFill>
            </a:rPr>
            <a:t> </a:t>
          </a:r>
          <a:r>
            <a:rPr lang="en-US" dirty="0" smtClean="0"/>
            <a:t>ratings are described as:</a:t>
          </a:r>
        </a:p>
        <a:p>
          <a:pPr rtl="0"/>
          <a:r>
            <a:rPr lang="en-US" dirty="0" smtClean="0"/>
            <a:t>Strength, Typical, or Concern.</a:t>
          </a:r>
          <a:endParaRPr lang="en-US" dirty="0"/>
        </a:p>
      </dgm:t>
    </dgm:pt>
    <dgm:pt modelId="{890F44DD-90E4-6640-9261-350FE7DAA2ED}" type="parTrans" cxnId="{45CCE08A-F528-F941-9051-75E65E24D6D1}">
      <dgm:prSet/>
      <dgm:spPr/>
      <dgm:t>
        <a:bodyPr/>
        <a:lstStyle/>
        <a:p>
          <a:endParaRPr lang="en-US"/>
        </a:p>
      </dgm:t>
    </dgm:pt>
    <dgm:pt modelId="{A7F5C20A-EEBC-3849-BF3B-F59CACA4912E}" type="sibTrans" cxnId="{45CCE08A-F528-F941-9051-75E65E24D6D1}">
      <dgm:prSet/>
      <dgm:spPr/>
      <dgm:t>
        <a:bodyPr/>
        <a:lstStyle/>
        <a:p>
          <a:endParaRPr lang="en-US"/>
        </a:p>
      </dgm:t>
    </dgm:pt>
    <dgm:pt modelId="{A2BFE5B6-EBC1-BB4B-9EF7-163CE6C423D6}" type="pres">
      <dgm:prSet presAssocID="{6D786729-FB76-2E49-84B5-4B9588917EEF}" presName="Name0" presStyleCnt="0">
        <dgm:presLayoutVars>
          <dgm:dir/>
          <dgm:animLvl val="lvl"/>
          <dgm:resizeHandles val="exact"/>
        </dgm:presLayoutVars>
      </dgm:prSet>
      <dgm:spPr/>
      <dgm:t>
        <a:bodyPr/>
        <a:lstStyle/>
        <a:p>
          <a:endParaRPr lang="en-US"/>
        </a:p>
      </dgm:t>
    </dgm:pt>
    <dgm:pt modelId="{7052DC38-09F1-9F47-80EE-E2DAED9830F6}" type="pres">
      <dgm:prSet presAssocID="{0D03F75A-9123-CB4C-8D17-E294E9B9A605}" presName="boxAndChildren" presStyleCnt="0"/>
      <dgm:spPr/>
    </dgm:pt>
    <dgm:pt modelId="{83BA6C4A-C5C2-274C-A56A-F446EEB7923B}" type="pres">
      <dgm:prSet presAssocID="{0D03F75A-9123-CB4C-8D17-E294E9B9A605}" presName="parentTextBox" presStyleLbl="node1" presStyleIdx="0" presStyleCnt="3"/>
      <dgm:spPr/>
      <dgm:t>
        <a:bodyPr/>
        <a:lstStyle/>
        <a:p>
          <a:endParaRPr lang="en-US"/>
        </a:p>
      </dgm:t>
    </dgm:pt>
    <dgm:pt modelId="{ACCEC6BB-2468-7C49-912B-D89B5C1A36DE}" type="pres">
      <dgm:prSet presAssocID="{1EBF48B3-5960-504F-BB13-D55B27052D0A}" presName="sp" presStyleCnt="0"/>
      <dgm:spPr/>
    </dgm:pt>
    <dgm:pt modelId="{17B460E0-4016-FA44-9E95-3E10DD929B5B}" type="pres">
      <dgm:prSet presAssocID="{C59A8657-4DD2-8743-8EA9-2A93BA9CA031}" presName="arrowAndChildren" presStyleCnt="0"/>
      <dgm:spPr/>
    </dgm:pt>
    <dgm:pt modelId="{367E6FE3-6E7A-B14B-BEFD-A7BC871C6A7B}" type="pres">
      <dgm:prSet presAssocID="{C59A8657-4DD2-8743-8EA9-2A93BA9CA031}" presName="parentTextArrow" presStyleLbl="node1" presStyleIdx="1" presStyleCnt="3"/>
      <dgm:spPr/>
      <dgm:t>
        <a:bodyPr/>
        <a:lstStyle/>
        <a:p>
          <a:endParaRPr lang="en-US"/>
        </a:p>
      </dgm:t>
    </dgm:pt>
    <dgm:pt modelId="{A2E9A136-8B56-3645-ADC9-34342AFCB864}" type="pres">
      <dgm:prSet presAssocID="{C56F6A0A-41C0-6843-9DEE-972DBC35CD71}" presName="sp" presStyleCnt="0"/>
      <dgm:spPr/>
    </dgm:pt>
    <dgm:pt modelId="{ED127FC2-AF13-EA4F-A0F2-278A02F4801E}" type="pres">
      <dgm:prSet presAssocID="{BD4B8358-94CB-3142-9DE4-085D2A68D25D}" presName="arrowAndChildren" presStyleCnt="0"/>
      <dgm:spPr/>
    </dgm:pt>
    <dgm:pt modelId="{951CBDEA-7824-A149-9710-49152814F084}" type="pres">
      <dgm:prSet presAssocID="{BD4B8358-94CB-3142-9DE4-085D2A68D25D}" presName="parentTextArrow" presStyleLbl="node1" presStyleIdx="2" presStyleCnt="3"/>
      <dgm:spPr/>
      <dgm:t>
        <a:bodyPr/>
        <a:lstStyle/>
        <a:p>
          <a:endParaRPr lang="en-US"/>
        </a:p>
      </dgm:t>
    </dgm:pt>
  </dgm:ptLst>
  <dgm:cxnLst>
    <dgm:cxn modelId="{DE5F9A10-57B9-1143-8CEA-97DCC32C2304}" srcId="{6D786729-FB76-2E49-84B5-4B9588917EEF}" destId="{BD4B8358-94CB-3142-9DE4-085D2A68D25D}" srcOrd="0" destOrd="0" parTransId="{924140F3-2C9B-CB42-9073-E95FD9C8AE1C}" sibTransId="{C56F6A0A-41C0-6843-9DEE-972DBC35CD71}"/>
    <dgm:cxn modelId="{A56F8532-D7F3-3C45-963F-C0CBEF58656A}" type="presOf" srcId="{C59A8657-4DD2-8743-8EA9-2A93BA9CA031}" destId="{367E6FE3-6E7A-B14B-BEFD-A7BC871C6A7B}" srcOrd="0" destOrd="0" presId="urn:microsoft.com/office/officeart/2005/8/layout/process4"/>
    <dgm:cxn modelId="{491CC860-12E2-5D4A-82F2-545163C887B8}" type="presOf" srcId="{0D03F75A-9123-CB4C-8D17-E294E9B9A605}" destId="{83BA6C4A-C5C2-274C-A56A-F446EEB7923B}" srcOrd="0" destOrd="0" presId="urn:microsoft.com/office/officeart/2005/8/layout/process4"/>
    <dgm:cxn modelId="{19C2A753-AEFD-B44C-B1EA-45E9949CC447}" type="presOf" srcId="{6D786729-FB76-2E49-84B5-4B9588917EEF}" destId="{A2BFE5B6-EBC1-BB4B-9EF7-163CE6C423D6}" srcOrd="0" destOrd="0" presId="urn:microsoft.com/office/officeart/2005/8/layout/process4"/>
    <dgm:cxn modelId="{45CCE08A-F528-F941-9051-75E65E24D6D1}" srcId="{6D786729-FB76-2E49-84B5-4B9588917EEF}" destId="{0D03F75A-9123-CB4C-8D17-E294E9B9A605}" srcOrd="2" destOrd="0" parTransId="{890F44DD-90E4-6640-9261-350FE7DAA2ED}" sibTransId="{A7F5C20A-EEBC-3849-BF3B-F59CACA4912E}"/>
    <dgm:cxn modelId="{6512373C-82E9-B94C-86FD-EC6258A0817C}" type="presOf" srcId="{BD4B8358-94CB-3142-9DE4-085D2A68D25D}" destId="{951CBDEA-7824-A149-9710-49152814F084}" srcOrd="0" destOrd="0" presId="urn:microsoft.com/office/officeart/2005/8/layout/process4"/>
    <dgm:cxn modelId="{C66D1077-5A7D-684E-AAF8-AE4277C68705}" srcId="{6D786729-FB76-2E49-84B5-4B9588917EEF}" destId="{C59A8657-4DD2-8743-8EA9-2A93BA9CA031}" srcOrd="1" destOrd="0" parTransId="{95ECE1AA-3188-104F-BB21-846B1204979B}" sibTransId="{1EBF48B3-5960-504F-BB13-D55B27052D0A}"/>
    <dgm:cxn modelId="{E16C1B5B-FF56-D74A-AAFC-AAD30C5F1C41}" type="presParOf" srcId="{A2BFE5B6-EBC1-BB4B-9EF7-163CE6C423D6}" destId="{7052DC38-09F1-9F47-80EE-E2DAED9830F6}" srcOrd="0" destOrd="0" presId="urn:microsoft.com/office/officeart/2005/8/layout/process4"/>
    <dgm:cxn modelId="{4D4E4CAF-159A-9543-B45F-2DD9CEEBD141}" type="presParOf" srcId="{7052DC38-09F1-9F47-80EE-E2DAED9830F6}" destId="{83BA6C4A-C5C2-274C-A56A-F446EEB7923B}" srcOrd="0" destOrd="0" presId="urn:microsoft.com/office/officeart/2005/8/layout/process4"/>
    <dgm:cxn modelId="{C519397F-4FD2-224B-9700-227C688FB1AE}" type="presParOf" srcId="{A2BFE5B6-EBC1-BB4B-9EF7-163CE6C423D6}" destId="{ACCEC6BB-2468-7C49-912B-D89B5C1A36DE}" srcOrd="1" destOrd="0" presId="urn:microsoft.com/office/officeart/2005/8/layout/process4"/>
    <dgm:cxn modelId="{092A9E6A-924F-5948-909D-194BE6FD0250}" type="presParOf" srcId="{A2BFE5B6-EBC1-BB4B-9EF7-163CE6C423D6}" destId="{17B460E0-4016-FA44-9E95-3E10DD929B5B}" srcOrd="2" destOrd="0" presId="urn:microsoft.com/office/officeart/2005/8/layout/process4"/>
    <dgm:cxn modelId="{B46D05F1-D318-8947-854F-29A12F1A9579}" type="presParOf" srcId="{17B460E0-4016-FA44-9E95-3E10DD929B5B}" destId="{367E6FE3-6E7A-B14B-BEFD-A7BC871C6A7B}" srcOrd="0" destOrd="0" presId="urn:microsoft.com/office/officeart/2005/8/layout/process4"/>
    <dgm:cxn modelId="{7FC8156E-7E6D-EE49-AF59-89AB874A79C0}" type="presParOf" srcId="{A2BFE5B6-EBC1-BB4B-9EF7-163CE6C423D6}" destId="{A2E9A136-8B56-3645-ADC9-34342AFCB864}" srcOrd="3" destOrd="0" presId="urn:microsoft.com/office/officeart/2005/8/layout/process4"/>
    <dgm:cxn modelId="{1EEA4B10-0AB1-4346-AA26-6B659BD53F7E}" type="presParOf" srcId="{A2BFE5B6-EBC1-BB4B-9EF7-163CE6C423D6}" destId="{ED127FC2-AF13-EA4F-A0F2-278A02F4801E}" srcOrd="4" destOrd="0" presId="urn:microsoft.com/office/officeart/2005/8/layout/process4"/>
    <dgm:cxn modelId="{8F96A56E-4DED-B740-98B0-4B604F7CCE77}" type="presParOf" srcId="{ED127FC2-AF13-EA4F-A0F2-278A02F4801E}" destId="{951CBDEA-7824-A149-9710-49152814F08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47B00A-D96A-2E4B-87EC-416C8CF2A91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3C1E889-D95C-E649-90CE-A8B1F6E0A809}">
      <dgm:prSet/>
      <dgm:spPr/>
      <dgm:t>
        <a:bodyPr/>
        <a:lstStyle/>
        <a:p>
          <a:pPr rtl="0"/>
          <a:r>
            <a:rPr lang="en-US" i="1" dirty="0" smtClean="0">
              <a:solidFill>
                <a:schemeClr val="tx2"/>
              </a:solidFill>
            </a:rPr>
            <a:t>Capacity</a:t>
          </a:r>
          <a:r>
            <a:rPr lang="en-US" dirty="0" smtClean="0">
              <a:solidFill>
                <a:schemeClr val="tx2"/>
              </a:solidFill>
            </a:rPr>
            <a:t>:  </a:t>
          </a:r>
          <a:r>
            <a:rPr lang="en-US" dirty="0" smtClean="0"/>
            <a:t>(1) teachers set up Progress Monitoring and run Flex Individual Progress Reports independently and (2) teachers share the Flex Individual Progress Reports.</a:t>
          </a:r>
          <a:endParaRPr lang="en-US" dirty="0"/>
        </a:p>
      </dgm:t>
    </dgm:pt>
    <dgm:pt modelId="{68BD6EBF-001C-7341-8A71-FCFB6AF3DABC}" type="parTrans" cxnId="{39D9158D-ED78-0948-ADE2-B3E22E75FC24}">
      <dgm:prSet/>
      <dgm:spPr/>
      <dgm:t>
        <a:bodyPr/>
        <a:lstStyle/>
        <a:p>
          <a:endParaRPr lang="en-US"/>
        </a:p>
      </dgm:t>
    </dgm:pt>
    <dgm:pt modelId="{92124F7F-D225-5542-83A8-2B8C05845EF0}" type="sibTrans" cxnId="{39D9158D-ED78-0948-ADE2-B3E22E75FC24}">
      <dgm:prSet/>
      <dgm:spPr/>
      <dgm:t>
        <a:bodyPr/>
        <a:lstStyle/>
        <a:p>
          <a:endParaRPr lang="en-US"/>
        </a:p>
      </dgm:t>
    </dgm:pt>
    <dgm:pt modelId="{C0A5BE89-9D88-B045-BA09-D277521D2F44}">
      <dgm:prSet/>
      <dgm:spPr/>
      <dgm:t>
        <a:bodyPr/>
        <a:lstStyle/>
        <a:p>
          <a:pPr rtl="0"/>
          <a:r>
            <a:rPr lang="en-US" i="1" dirty="0" smtClean="0">
              <a:solidFill>
                <a:srgbClr val="775F55"/>
              </a:solidFill>
            </a:rPr>
            <a:t>Flex Items</a:t>
          </a:r>
          <a:r>
            <a:rPr lang="en-US" dirty="0" smtClean="0">
              <a:solidFill>
                <a:srgbClr val="775F55"/>
              </a:solidFill>
            </a:rPr>
            <a:t>:  </a:t>
          </a:r>
          <a:r>
            <a:rPr lang="en-US" dirty="0" smtClean="0"/>
            <a:t>(1) utility of Flex Items versus directly copying IEP goals and (2) utility of positively stated behaviors when IEP goals frequently spoke to problem behaviors.</a:t>
          </a:r>
          <a:endParaRPr lang="en-US" dirty="0"/>
        </a:p>
      </dgm:t>
    </dgm:pt>
    <dgm:pt modelId="{604D1AF0-C413-284A-BACD-B4E42AA74DED}" type="parTrans" cxnId="{5BC7F886-587A-AB43-81D8-FDFA54271DC1}">
      <dgm:prSet/>
      <dgm:spPr/>
      <dgm:t>
        <a:bodyPr/>
        <a:lstStyle/>
        <a:p>
          <a:endParaRPr lang="en-US"/>
        </a:p>
      </dgm:t>
    </dgm:pt>
    <dgm:pt modelId="{CFDCCC94-548C-5546-93CB-3A97A92F9339}" type="sibTrans" cxnId="{5BC7F886-587A-AB43-81D8-FDFA54271DC1}">
      <dgm:prSet/>
      <dgm:spPr/>
      <dgm:t>
        <a:bodyPr/>
        <a:lstStyle/>
        <a:p>
          <a:endParaRPr lang="en-US"/>
        </a:p>
      </dgm:t>
    </dgm:pt>
    <dgm:pt modelId="{AEACF903-CEAD-1548-ACD9-4382F50794CD}">
      <dgm:prSet/>
      <dgm:spPr/>
      <dgm:t>
        <a:bodyPr/>
        <a:lstStyle/>
        <a:p>
          <a:pPr rtl="0"/>
          <a:r>
            <a:rPr lang="en-US" i="1" dirty="0" smtClean="0">
              <a:solidFill>
                <a:srgbClr val="775F55"/>
              </a:solidFill>
            </a:rPr>
            <a:t>Timing</a:t>
          </a:r>
          <a:r>
            <a:rPr lang="en-US" dirty="0" smtClean="0">
              <a:solidFill>
                <a:srgbClr val="775F55"/>
              </a:solidFill>
            </a:rPr>
            <a:t>:  </a:t>
          </a:r>
          <a:r>
            <a:rPr lang="en-US" dirty="0" smtClean="0"/>
            <a:t>System for updating Flex Items/Progress Monitoring as IEP goals change.</a:t>
          </a:r>
          <a:endParaRPr lang="en-US" dirty="0"/>
        </a:p>
      </dgm:t>
    </dgm:pt>
    <dgm:pt modelId="{C6CF6050-5917-864B-A3B0-71753287F65C}" type="parTrans" cxnId="{7BCBB30E-CBAE-D540-80A1-87E8B4B37F56}">
      <dgm:prSet/>
      <dgm:spPr/>
      <dgm:t>
        <a:bodyPr/>
        <a:lstStyle/>
        <a:p>
          <a:endParaRPr lang="en-US"/>
        </a:p>
      </dgm:t>
    </dgm:pt>
    <dgm:pt modelId="{1AAD5A8F-8D32-2549-81B5-306CEEE78752}" type="sibTrans" cxnId="{7BCBB30E-CBAE-D540-80A1-87E8B4B37F56}">
      <dgm:prSet/>
      <dgm:spPr/>
      <dgm:t>
        <a:bodyPr/>
        <a:lstStyle/>
        <a:p>
          <a:endParaRPr lang="en-US"/>
        </a:p>
      </dgm:t>
    </dgm:pt>
    <dgm:pt modelId="{7FD93966-EA06-C945-A7D8-F2E2D11A51C5}" type="pres">
      <dgm:prSet presAssocID="{3847B00A-D96A-2E4B-87EC-416C8CF2A916}" presName="diagram" presStyleCnt="0">
        <dgm:presLayoutVars>
          <dgm:dir/>
          <dgm:resizeHandles val="exact"/>
        </dgm:presLayoutVars>
      </dgm:prSet>
      <dgm:spPr/>
      <dgm:t>
        <a:bodyPr/>
        <a:lstStyle/>
        <a:p>
          <a:endParaRPr lang="en-US"/>
        </a:p>
      </dgm:t>
    </dgm:pt>
    <dgm:pt modelId="{DD1382FB-DBE9-1D44-BC3B-1762B28386A8}" type="pres">
      <dgm:prSet presAssocID="{33C1E889-D95C-E649-90CE-A8B1F6E0A809}" presName="node" presStyleLbl="node1" presStyleIdx="0" presStyleCnt="3">
        <dgm:presLayoutVars>
          <dgm:bulletEnabled val="1"/>
        </dgm:presLayoutVars>
      </dgm:prSet>
      <dgm:spPr/>
      <dgm:t>
        <a:bodyPr/>
        <a:lstStyle/>
        <a:p>
          <a:endParaRPr lang="en-US"/>
        </a:p>
      </dgm:t>
    </dgm:pt>
    <dgm:pt modelId="{DDDD8AE4-F98D-E845-8D04-D35C7BCC2E5E}" type="pres">
      <dgm:prSet presAssocID="{92124F7F-D225-5542-83A8-2B8C05845EF0}" presName="sibTrans" presStyleCnt="0"/>
      <dgm:spPr/>
    </dgm:pt>
    <dgm:pt modelId="{AF7224FA-1C9D-CA47-802B-6B9AD9F18C40}" type="pres">
      <dgm:prSet presAssocID="{C0A5BE89-9D88-B045-BA09-D277521D2F44}" presName="node" presStyleLbl="node1" presStyleIdx="1" presStyleCnt="3">
        <dgm:presLayoutVars>
          <dgm:bulletEnabled val="1"/>
        </dgm:presLayoutVars>
      </dgm:prSet>
      <dgm:spPr/>
      <dgm:t>
        <a:bodyPr/>
        <a:lstStyle/>
        <a:p>
          <a:endParaRPr lang="en-US"/>
        </a:p>
      </dgm:t>
    </dgm:pt>
    <dgm:pt modelId="{BA9D5D3E-5C64-1E41-AD91-3E620571D16C}" type="pres">
      <dgm:prSet presAssocID="{CFDCCC94-548C-5546-93CB-3A97A92F9339}" presName="sibTrans" presStyleCnt="0"/>
      <dgm:spPr/>
    </dgm:pt>
    <dgm:pt modelId="{BFB2D9FD-F4DB-8C49-8B61-46EFF4E17086}" type="pres">
      <dgm:prSet presAssocID="{AEACF903-CEAD-1548-ACD9-4382F50794CD}" presName="node" presStyleLbl="node1" presStyleIdx="2" presStyleCnt="3">
        <dgm:presLayoutVars>
          <dgm:bulletEnabled val="1"/>
        </dgm:presLayoutVars>
      </dgm:prSet>
      <dgm:spPr/>
      <dgm:t>
        <a:bodyPr/>
        <a:lstStyle/>
        <a:p>
          <a:endParaRPr lang="en-US"/>
        </a:p>
      </dgm:t>
    </dgm:pt>
  </dgm:ptLst>
  <dgm:cxnLst>
    <dgm:cxn modelId="{5BC7F886-587A-AB43-81D8-FDFA54271DC1}" srcId="{3847B00A-D96A-2E4B-87EC-416C8CF2A916}" destId="{C0A5BE89-9D88-B045-BA09-D277521D2F44}" srcOrd="1" destOrd="0" parTransId="{604D1AF0-C413-284A-BACD-B4E42AA74DED}" sibTransId="{CFDCCC94-548C-5546-93CB-3A97A92F9339}"/>
    <dgm:cxn modelId="{A4FB78A0-8033-1242-AA22-AC5C99D6EE79}" type="presOf" srcId="{C0A5BE89-9D88-B045-BA09-D277521D2F44}" destId="{AF7224FA-1C9D-CA47-802B-6B9AD9F18C40}" srcOrd="0" destOrd="0" presId="urn:microsoft.com/office/officeart/2005/8/layout/default"/>
    <dgm:cxn modelId="{EC5918CB-AD5A-AE44-B9B9-EFCD04DD0988}" type="presOf" srcId="{3847B00A-D96A-2E4B-87EC-416C8CF2A916}" destId="{7FD93966-EA06-C945-A7D8-F2E2D11A51C5}" srcOrd="0" destOrd="0" presId="urn:microsoft.com/office/officeart/2005/8/layout/default"/>
    <dgm:cxn modelId="{E0EBAEF1-F0F9-BB43-B6B0-996758BB5CAA}" type="presOf" srcId="{33C1E889-D95C-E649-90CE-A8B1F6E0A809}" destId="{DD1382FB-DBE9-1D44-BC3B-1762B28386A8}" srcOrd="0" destOrd="0" presId="urn:microsoft.com/office/officeart/2005/8/layout/default"/>
    <dgm:cxn modelId="{7BCBB30E-CBAE-D540-80A1-87E8B4B37F56}" srcId="{3847B00A-D96A-2E4B-87EC-416C8CF2A916}" destId="{AEACF903-CEAD-1548-ACD9-4382F50794CD}" srcOrd="2" destOrd="0" parTransId="{C6CF6050-5917-864B-A3B0-71753287F65C}" sibTransId="{1AAD5A8F-8D32-2549-81B5-306CEEE78752}"/>
    <dgm:cxn modelId="{39D9158D-ED78-0948-ADE2-B3E22E75FC24}" srcId="{3847B00A-D96A-2E4B-87EC-416C8CF2A916}" destId="{33C1E889-D95C-E649-90CE-A8B1F6E0A809}" srcOrd="0" destOrd="0" parTransId="{68BD6EBF-001C-7341-8A71-FCFB6AF3DABC}" sibTransId="{92124F7F-D225-5542-83A8-2B8C05845EF0}"/>
    <dgm:cxn modelId="{55A70767-AB7F-034F-9E8C-74191EBEF9FF}" type="presOf" srcId="{AEACF903-CEAD-1548-ACD9-4382F50794CD}" destId="{BFB2D9FD-F4DB-8C49-8B61-46EFF4E17086}" srcOrd="0" destOrd="0" presId="urn:microsoft.com/office/officeart/2005/8/layout/default"/>
    <dgm:cxn modelId="{769BE5A8-D59B-ED4A-8A84-9529EF48C83B}" type="presParOf" srcId="{7FD93966-EA06-C945-A7D8-F2E2D11A51C5}" destId="{DD1382FB-DBE9-1D44-BC3B-1762B28386A8}" srcOrd="0" destOrd="0" presId="urn:microsoft.com/office/officeart/2005/8/layout/default"/>
    <dgm:cxn modelId="{F6626ED6-F293-7E4D-9F3D-D950E1DFC937}" type="presParOf" srcId="{7FD93966-EA06-C945-A7D8-F2E2D11A51C5}" destId="{DDDD8AE4-F98D-E845-8D04-D35C7BCC2E5E}" srcOrd="1" destOrd="0" presId="urn:microsoft.com/office/officeart/2005/8/layout/default"/>
    <dgm:cxn modelId="{9DAF3DD5-6637-BB4D-880C-86F270A03759}" type="presParOf" srcId="{7FD93966-EA06-C945-A7D8-F2E2D11A51C5}" destId="{AF7224FA-1C9D-CA47-802B-6B9AD9F18C40}" srcOrd="2" destOrd="0" presId="urn:microsoft.com/office/officeart/2005/8/layout/default"/>
    <dgm:cxn modelId="{62950AFD-BBA0-6543-86B6-3DDB996620FB}" type="presParOf" srcId="{7FD93966-EA06-C945-A7D8-F2E2D11A51C5}" destId="{BA9D5D3E-5C64-1E41-AD91-3E620571D16C}" srcOrd="3" destOrd="0" presId="urn:microsoft.com/office/officeart/2005/8/layout/default"/>
    <dgm:cxn modelId="{F9C7A094-304F-0A4E-8B0E-D59FF062D0DE}" type="presParOf" srcId="{7FD93966-EA06-C945-A7D8-F2E2D11A51C5}" destId="{BFB2D9FD-F4DB-8C49-8B61-46EFF4E1708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ED60C-62B4-AC41-BBC0-EC8BF34BA7C5}"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EB46C2CD-3529-C84C-8E4A-6C71FB101A4F}">
      <dgm:prSet/>
      <dgm:spPr/>
      <dgm:t>
        <a:bodyPr/>
        <a:lstStyle/>
        <a:p>
          <a:pPr rtl="0"/>
          <a:r>
            <a:rPr lang="en-US" i="1" dirty="0" smtClean="0"/>
            <a:t>Screening</a:t>
          </a:r>
          <a:endParaRPr lang="en-US" dirty="0"/>
        </a:p>
      </dgm:t>
    </dgm:pt>
    <dgm:pt modelId="{D3E25F1F-A69A-9241-874B-7DB3CAC9CAF6}" type="parTrans" cxnId="{5565180D-06EE-A14E-A9D6-30062545F161}">
      <dgm:prSet/>
      <dgm:spPr/>
      <dgm:t>
        <a:bodyPr/>
        <a:lstStyle/>
        <a:p>
          <a:endParaRPr lang="en-US"/>
        </a:p>
      </dgm:t>
    </dgm:pt>
    <dgm:pt modelId="{BD399FC8-4949-2545-8ECF-45879C5FE214}" type="sibTrans" cxnId="{5565180D-06EE-A14E-A9D6-30062545F161}">
      <dgm:prSet/>
      <dgm:spPr/>
      <dgm:t>
        <a:bodyPr/>
        <a:lstStyle/>
        <a:p>
          <a:endParaRPr lang="en-US"/>
        </a:p>
      </dgm:t>
    </dgm:pt>
    <dgm:pt modelId="{514E824F-4493-0F48-A80B-294ACE043CF4}">
      <dgm:prSet/>
      <dgm:spPr/>
      <dgm:t>
        <a:bodyPr/>
        <a:lstStyle/>
        <a:p>
          <a:pPr rtl="0"/>
          <a:r>
            <a:rPr lang="en-US" i="1" dirty="0" smtClean="0"/>
            <a:t>Student Progress Monitoring</a:t>
          </a:r>
          <a:endParaRPr lang="en-US" dirty="0"/>
        </a:p>
      </dgm:t>
    </dgm:pt>
    <dgm:pt modelId="{86581B0A-A6AA-A246-8003-C9BD97A13412}" type="parTrans" cxnId="{FE583F8A-4880-354C-A973-53D4128D6738}">
      <dgm:prSet/>
      <dgm:spPr/>
      <dgm:t>
        <a:bodyPr/>
        <a:lstStyle/>
        <a:p>
          <a:endParaRPr lang="en-US"/>
        </a:p>
      </dgm:t>
    </dgm:pt>
    <dgm:pt modelId="{FF0EDF50-5E72-D947-B97D-8DFD814DAF38}" type="sibTrans" cxnId="{FE583F8A-4880-354C-A973-53D4128D6738}">
      <dgm:prSet/>
      <dgm:spPr/>
      <dgm:t>
        <a:bodyPr/>
        <a:lstStyle/>
        <a:p>
          <a:endParaRPr lang="en-US"/>
        </a:p>
      </dgm:t>
    </dgm:pt>
    <dgm:pt modelId="{0161A5EB-51ED-EF4E-9F87-C680981BAB07}">
      <dgm:prSet/>
      <dgm:spPr/>
      <dgm:t>
        <a:bodyPr/>
        <a:lstStyle/>
        <a:p>
          <a:pPr rtl="0"/>
          <a:r>
            <a:rPr lang="en-US" i="1" dirty="0" smtClean="0"/>
            <a:t>Program Evaluation</a:t>
          </a:r>
          <a:endParaRPr lang="en-US" dirty="0"/>
        </a:p>
      </dgm:t>
    </dgm:pt>
    <dgm:pt modelId="{8229FA20-A2B1-874B-8533-750B81913BDE}" type="parTrans" cxnId="{5C938F6C-F0F7-1141-B8AB-E76D3264C331}">
      <dgm:prSet/>
      <dgm:spPr/>
      <dgm:t>
        <a:bodyPr/>
        <a:lstStyle/>
        <a:p>
          <a:endParaRPr lang="en-US"/>
        </a:p>
      </dgm:t>
    </dgm:pt>
    <dgm:pt modelId="{A33CC048-CD46-8E4A-BAF4-4445A822E365}" type="sibTrans" cxnId="{5C938F6C-F0F7-1141-B8AB-E76D3264C331}">
      <dgm:prSet/>
      <dgm:spPr/>
      <dgm:t>
        <a:bodyPr/>
        <a:lstStyle/>
        <a:p>
          <a:endParaRPr lang="en-US"/>
        </a:p>
      </dgm:t>
    </dgm:pt>
    <dgm:pt modelId="{EF329208-004C-674B-877C-7DE9AE0303D4}" type="pres">
      <dgm:prSet presAssocID="{FC4ED60C-62B4-AC41-BBC0-EC8BF34BA7C5}" presName="compositeShape" presStyleCnt="0">
        <dgm:presLayoutVars>
          <dgm:chMax val="7"/>
          <dgm:dir/>
          <dgm:resizeHandles val="exact"/>
        </dgm:presLayoutVars>
      </dgm:prSet>
      <dgm:spPr/>
      <dgm:t>
        <a:bodyPr/>
        <a:lstStyle/>
        <a:p>
          <a:endParaRPr lang="en-US"/>
        </a:p>
      </dgm:t>
    </dgm:pt>
    <dgm:pt modelId="{6C4496BF-CC2E-4F42-B1BD-F62E1EDE059F}" type="pres">
      <dgm:prSet presAssocID="{FC4ED60C-62B4-AC41-BBC0-EC8BF34BA7C5}" presName="wedge1" presStyleLbl="node1" presStyleIdx="0" presStyleCnt="3"/>
      <dgm:spPr/>
      <dgm:t>
        <a:bodyPr/>
        <a:lstStyle/>
        <a:p>
          <a:endParaRPr lang="en-US"/>
        </a:p>
      </dgm:t>
    </dgm:pt>
    <dgm:pt modelId="{88D623A7-8EB9-074A-9537-4614C0EB1B37}" type="pres">
      <dgm:prSet presAssocID="{FC4ED60C-62B4-AC41-BBC0-EC8BF34BA7C5}" presName="dummy1a" presStyleCnt="0"/>
      <dgm:spPr/>
    </dgm:pt>
    <dgm:pt modelId="{4F711431-80DE-8645-8DCF-3C1873EE7D2A}" type="pres">
      <dgm:prSet presAssocID="{FC4ED60C-62B4-AC41-BBC0-EC8BF34BA7C5}" presName="dummy1b" presStyleCnt="0"/>
      <dgm:spPr/>
    </dgm:pt>
    <dgm:pt modelId="{BFBE4D80-8B82-A94A-B0D8-226DBACBE221}" type="pres">
      <dgm:prSet presAssocID="{FC4ED60C-62B4-AC41-BBC0-EC8BF34BA7C5}" presName="wedge1Tx" presStyleLbl="node1" presStyleIdx="0" presStyleCnt="3">
        <dgm:presLayoutVars>
          <dgm:chMax val="0"/>
          <dgm:chPref val="0"/>
          <dgm:bulletEnabled val="1"/>
        </dgm:presLayoutVars>
      </dgm:prSet>
      <dgm:spPr/>
      <dgm:t>
        <a:bodyPr/>
        <a:lstStyle/>
        <a:p>
          <a:endParaRPr lang="en-US"/>
        </a:p>
      </dgm:t>
    </dgm:pt>
    <dgm:pt modelId="{EA619FA7-E528-6045-A4EC-56D61A518948}" type="pres">
      <dgm:prSet presAssocID="{FC4ED60C-62B4-AC41-BBC0-EC8BF34BA7C5}" presName="wedge2" presStyleLbl="node1" presStyleIdx="1" presStyleCnt="3"/>
      <dgm:spPr/>
      <dgm:t>
        <a:bodyPr/>
        <a:lstStyle/>
        <a:p>
          <a:endParaRPr lang="en-US"/>
        </a:p>
      </dgm:t>
    </dgm:pt>
    <dgm:pt modelId="{24A8A98C-7DAA-BD40-B590-FBB8956F846B}" type="pres">
      <dgm:prSet presAssocID="{FC4ED60C-62B4-AC41-BBC0-EC8BF34BA7C5}" presName="dummy2a" presStyleCnt="0"/>
      <dgm:spPr/>
    </dgm:pt>
    <dgm:pt modelId="{5B00CA7F-D55E-5B49-8150-2B45BEB8325C}" type="pres">
      <dgm:prSet presAssocID="{FC4ED60C-62B4-AC41-BBC0-EC8BF34BA7C5}" presName="dummy2b" presStyleCnt="0"/>
      <dgm:spPr/>
    </dgm:pt>
    <dgm:pt modelId="{014A5CDC-93AE-1642-8503-788B50F0921D}" type="pres">
      <dgm:prSet presAssocID="{FC4ED60C-62B4-AC41-BBC0-EC8BF34BA7C5}" presName="wedge2Tx" presStyleLbl="node1" presStyleIdx="1" presStyleCnt="3">
        <dgm:presLayoutVars>
          <dgm:chMax val="0"/>
          <dgm:chPref val="0"/>
          <dgm:bulletEnabled val="1"/>
        </dgm:presLayoutVars>
      </dgm:prSet>
      <dgm:spPr/>
      <dgm:t>
        <a:bodyPr/>
        <a:lstStyle/>
        <a:p>
          <a:endParaRPr lang="en-US"/>
        </a:p>
      </dgm:t>
    </dgm:pt>
    <dgm:pt modelId="{C7B3F1C8-E3A6-914B-87E9-A6F7487A4400}" type="pres">
      <dgm:prSet presAssocID="{FC4ED60C-62B4-AC41-BBC0-EC8BF34BA7C5}" presName="wedge3" presStyleLbl="node1" presStyleIdx="2" presStyleCnt="3"/>
      <dgm:spPr/>
      <dgm:t>
        <a:bodyPr/>
        <a:lstStyle/>
        <a:p>
          <a:endParaRPr lang="en-US"/>
        </a:p>
      </dgm:t>
    </dgm:pt>
    <dgm:pt modelId="{35AD235A-D4B0-7743-A009-F566399F3F0B}" type="pres">
      <dgm:prSet presAssocID="{FC4ED60C-62B4-AC41-BBC0-EC8BF34BA7C5}" presName="dummy3a" presStyleCnt="0"/>
      <dgm:spPr/>
    </dgm:pt>
    <dgm:pt modelId="{78127265-0EC7-2C4E-B0FC-4DFDE64026CA}" type="pres">
      <dgm:prSet presAssocID="{FC4ED60C-62B4-AC41-BBC0-EC8BF34BA7C5}" presName="dummy3b" presStyleCnt="0"/>
      <dgm:spPr/>
    </dgm:pt>
    <dgm:pt modelId="{C17FA3DB-3392-6544-9ED0-783E667DEC35}" type="pres">
      <dgm:prSet presAssocID="{FC4ED60C-62B4-AC41-BBC0-EC8BF34BA7C5}" presName="wedge3Tx" presStyleLbl="node1" presStyleIdx="2" presStyleCnt="3">
        <dgm:presLayoutVars>
          <dgm:chMax val="0"/>
          <dgm:chPref val="0"/>
          <dgm:bulletEnabled val="1"/>
        </dgm:presLayoutVars>
      </dgm:prSet>
      <dgm:spPr/>
      <dgm:t>
        <a:bodyPr/>
        <a:lstStyle/>
        <a:p>
          <a:endParaRPr lang="en-US"/>
        </a:p>
      </dgm:t>
    </dgm:pt>
    <dgm:pt modelId="{2A8BDC0E-57EE-F74D-BAEF-3A4B7C7F3117}" type="pres">
      <dgm:prSet presAssocID="{BD399FC8-4949-2545-8ECF-45879C5FE214}" presName="arrowWedge1" presStyleLbl="fgSibTrans2D1" presStyleIdx="0" presStyleCnt="3"/>
      <dgm:spPr/>
    </dgm:pt>
    <dgm:pt modelId="{04D7518A-BA81-6943-90F2-440C8BD25265}" type="pres">
      <dgm:prSet presAssocID="{FF0EDF50-5E72-D947-B97D-8DFD814DAF38}" presName="arrowWedge2" presStyleLbl="fgSibTrans2D1" presStyleIdx="1" presStyleCnt="3"/>
      <dgm:spPr/>
    </dgm:pt>
    <dgm:pt modelId="{DC58E16C-3EC4-5C47-8BE7-350A5240B095}" type="pres">
      <dgm:prSet presAssocID="{A33CC048-CD46-8E4A-BAF4-4445A822E365}" presName="arrowWedge3" presStyleLbl="fgSibTrans2D1" presStyleIdx="2" presStyleCnt="3"/>
      <dgm:spPr/>
    </dgm:pt>
  </dgm:ptLst>
  <dgm:cxnLst>
    <dgm:cxn modelId="{68DF1894-B8EB-C242-8C0A-937BA0667E6E}" type="presOf" srcId="{514E824F-4493-0F48-A80B-294ACE043CF4}" destId="{EA619FA7-E528-6045-A4EC-56D61A518948}" srcOrd="0" destOrd="0" presId="urn:microsoft.com/office/officeart/2005/8/layout/cycle8"/>
    <dgm:cxn modelId="{71DB1AAA-FE10-3342-ABD4-B6A1900D6468}" type="presOf" srcId="{514E824F-4493-0F48-A80B-294ACE043CF4}" destId="{014A5CDC-93AE-1642-8503-788B50F0921D}" srcOrd="1" destOrd="0" presId="urn:microsoft.com/office/officeart/2005/8/layout/cycle8"/>
    <dgm:cxn modelId="{6DF4167F-E4BC-4241-A392-74745F70EEDD}" type="presOf" srcId="{EB46C2CD-3529-C84C-8E4A-6C71FB101A4F}" destId="{BFBE4D80-8B82-A94A-B0D8-226DBACBE221}" srcOrd="1" destOrd="0" presId="urn:microsoft.com/office/officeart/2005/8/layout/cycle8"/>
    <dgm:cxn modelId="{5565180D-06EE-A14E-A9D6-30062545F161}" srcId="{FC4ED60C-62B4-AC41-BBC0-EC8BF34BA7C5}" destId="{EB46C2CD-3529-C84C-8E4A-6C71FB101A4F}" srcOrd="0" destOrd="0" parTransId="{D3E25F1F-A69A-9241-874B-7DB3CAC9CAF6}" sibTransId="{BD399FC8-4949-2545-8ECF-45879C5FE214}"/>
    <dgm:cxn modelId="{2F995F78-1347-4749-AD3F-FA649DA2DAEC}" type="presOf" srcId="{0161A5EB-51ED-EF4E-9F87-C680981BAB07}" destId="{C7B3F1C8-E3A6-914B-87E9-A6F7487A4400}" srcOrd="0" destOrd="0" presId="urn:microsoft.com/office/officeart/2005/8/layout/cycle8"/>
    <dgm:cxn modelId="{FE583F8A-4880-354C-A973-53D4128D6738}" srcId="{FC4ED60C-62B4-AC41-BBC0-EC8BF34BA7C5}" destId="{514E824F-4493-0F48-A80B-294ACE043CF4}" srcOrd="1" destOrd="0" parTransId="{86581B0A-A6AA-A246-8003-C9BD97A13412}" sibTransId="{FF0EDF50-5E72-D947-B97D-8DFD814DAF38}"/>
    <dgm:cxn modelId="{C9CCF8FC-3CE7-F944-B037-0A91E119ED80}" type="presOf" srcId="{0161A5EB-51ED-EF4E-9F87-C680981BAB07}" destId="{C17FA3DB-3392-6544-9ED0-783E667DEC35}" srcOrd="1" destOrd="0" presId="urn:microsoft.com/office/officeart/2005/8/layout/cycle8"/>
    <dgm:cxn modelId="{C5E6B94D-EB6D-4A46-BB33-AB9940B6B58B}" type="presOf" srcId="{EB46C2CD-3529-C84C-8E4A-6C71FB101A4F}" destId="{6C4496BF-CC2E-4F42-B1BD-F62E1EDE059F}" srcOrd="0" destOrd="0" presId="urn:microsoft.com/office/officeart/2005/8/layout/cycle8"/>
    <dgm:cxn modelId="{5C938F6C-F0F7-1141-B8AB-E76D3264C331}" srcId="{FC4ED60C-62B4-AC41-BBC0-EC8BF34BA7C5}" destId="{0161A5EB-51ED-EF4E-9F87-C680981BAB07}" srcOrd="2" destOrd="0" parTransId="{8229FA20-A2B1-874B-8533-750B81913BDE}" sibTransId="{A33CC048-CD46-8E4A-BAF4-4445A822E365}"/>
    <dgm:cxn modelId="{85356196-363A-4F45-A196-A5252413B6B6}" type="presOf" srcId="{FC4ED60C-62B4-AC41-BBC0-EC8BF34BA7C5}" destId="{EF329208-004C-674B-877C-7DE9AE0303D4}" srcOrd="0" destOrd="0" presId="urn:microsoft.com/office/officeart/2005/8/layout/cycle8"/>
    <dgm:cxn modelId="{8F991283-40BC-8840-89F1-E2A279213BE1}" type="presParOf" srcId="{EF329208-004C-674B-877C-7DE9AE0303D4}" destId="{6C4496BF-CC2E-4F42-B1BD-F62E1EDE059F}" srcOrd="0" destOrd="0" presId="urn:microsoft.com/office/officeart/2005/8/layout/cycle8"/>
    <dgm:cxn modelId="{4E76D33B-60A8-3F41-9C39-FCC3A9DE3149}" type="presParOf" srcId="{EF329208-004C-674B-877C-7DE9AE0303D4}" destId="{88D623A7-8EB9-074A-9537-4614C0EB1B37}" srcOrd="1" destOrd="0" presId="urn:microsoft.com/office/officeart/2005/8/layout/cycle8"/>
    <dgm:cxn modelId="{4E9C0528-D816-EF43-A094-70C6FC19A1E0}" type="presParOf" srcId="{EF329208-004C-674B-877C-7DE9AE0303D4}" destId="{4F711431-80DE-8645-8DCF-3C1873EE7D2A}" srcOrd="2" destOrd="0" presId="urn:microsoft.com/office/officeart/2005/8/layout/cycle8"/>
    <dgm:cxn modelId="{1552E571-8CDB-C543-A1DE-553A5EFEACCD}" type="presParOf" srcId="{EF329208-004C-674B-877C-7DE9AE0303D4}" destId="{BFBE4D80-8B82-A94A-B0D8-226DBACBE221}" srcOrd="3" destOrd="0" presId="urn:microsoft.com/office/officeart/2005/8/layout/cycle8"/>
    <dgm:cxn modelId="{5E3B8CA6-5BD4-3D4F-8FE7-FF26D998037C}" type="presParOf" srcId="{EF329208-004C-674B-877C-7DE9AE0303D4}" destId="{EA619FA7-E528-6045-A4EC-56D61A518948}" srcOrd="4" destOrd="0" presId="urn:microsoft.com/office/officeart/2005/8/layout/cycle8"/>
    <dgm:cxn modelId="{A95B7D19-4848-A544-951B-2C9DC7E66FD0}" type="presParOf" srcId="{EF329208-004C-674B-877C-7DE9AE0303D4}" destId="{24A8A98C-7DAA-BD40-B590-FBB8956F846B}" srcOrd="5" destOrd="0" presId="urn:microsoft.com/office/officeart/2005/8/layout/cycle8"/>
    <dgm:cxn modelId="{7979CA7A-E8F4-D446-AAAB-A43730E38D23}" type="presParOf" srcId="{EF329208-004C-674B-877C-7DE9AE0303D4}" destId="{5B00CA7F-D55E-5B49-8150-2B45BEB8325C}" srcOrd="6" destOrd="0" presId="urn:microsoft.com/office/officeart/2005/8/layout/cycle8"/>
    <dgm:cxn modelId="{3B2368C2-F2DD-7B43-AD7D-E6DCF1E28A05}" type="presParOf" srcId="{EF329208-004C-674B-877C-7DE9AE0303D4}" destId="{014A5CDC-93AE-1642-8503-788B50F0921D}" srcOrd="7" destOrd="0" presId="urn:microsoft.com/office/officeart/2005/8/layout/cycle8"/>
    <dgm:cxn modelId="{44A0C104-012C-6D46-B8EE-87C023A9C950}" type="presParOf" srcId="{EF329208-004C-674B-877C-7DE9AE0303D4}" destId="{C7B3F1C8-E3A6-914B-87E9-A6F7487A4400}" srcOrd="8" destOrd="0" presId="urn:microsoft.com/office/officeart/2005/8/layout/cycle8"/>
    <dgm:cxn modelId="{5624F369-CFDD-084F-BA4A-6F95A2EC209A}" type="presParOf" srcId="{EF329208-004C-674B-877C-7DE9AE0303D4}" destId="{35AD235A-D4B0-7743-A009-F566399F3F0B}" srcOrd="9" destOrd="0" presId="urn:microsoft.com/office/officeart/2005/8/layout/cycle8"/>
    <dgm:cxn modelId="{0A683814-FF94-764A-9DC4-73B629EFD554}" type="presParOf" srcId="{EF329208-004C-674B-877C-7DE9AE0303D4}" destId="{78127265-0EC7-2C4E-B0FC-4DFDE64026CA}" srcOrd="10" destOrd="0" presId="urn:microsoft.com/office/officeart/2005/8/layout/cycle8"/>
    <dgm:cxn modelId="{ABC08D23-07CD-2845-B318-09495E406BD4}" type="presParOf" srcId="{EF329208-004C-674B-877C-7DE9AE0303D4}" destId="{C17FA3DB-3392-6544-9ED0-783E667DEC35}" srcOrd="11" destOrd="0" presId="urn:microsoft.com/office/officeart/2005/8/layout/cycle8"/>
    <dgm:cxn modelId="{9DCF942B-EE11-CC4C-ACB4-BB25CAE548FD}" type="presParOf" srcId="{EF329208-004C-674B-877C-7DE9AE0303D4}" destId="{2A8BDC0E-57EE-F74D-BAEF-3A4B7C7F3117}" srcOrd="12" destOrd="0" presId="urn:microsoft.com/office/officeart/2005/8/layout/cycle8"/>
    <dgm:cxn modelId="{CBF181D3-F8BD-884F-8C1D-47C6E7062533}" type="presParOf" srcId="{EF329208-004C-674B-877C-7DE9AE0303D4}" destId="{04D7518A-BA81-6943-90F2-440C8BD25265}" srcOrd="13" destOrd="0" presId="urn:microsoft.com/office/officeart/2005/8/layout/cycle8"/>
    <dgm:cxn modelId="{9B82716B-A487-5A49-8CD4-D9FF7902C852}" type="presParOf" srcId="{EF329208-004C-674B-877C-7DE9AE0303D4}" destId="{DC58E16C-3EC4-5C47-8BE7-350A5240B09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6F648-814C-2A46-A8B7-C027252A858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A2D3C62-72C4-C949-AC6F-2F160BA8EF2B}">
      <dgm:prSet/>
      <dgm:spPr/>
      <dgm:t>
        <a:bodyPr/>
        <a:lstStyle/>
        <a:p>
          <a:pPr rtl="0"/>
          <a:r>
            <a:rPr lang="en-US" dirty="0" smtClean="0">
              <a:solidFill>
                <a:schemeClr val="bg1"/>
              </a:solidFill>
            </a:rPr>
            <a:t>Data-based decision making and accountability </a:t>
          </a:r>
          <a:r>
            <a:rPr lang="en-US" dirty="0" smtClean="0"/>
            <a:t>is a “practice that permeates all aspects of service delivery” according to NASP’s Model of Comprehensive and Integrated School Psychological Services (2009).  </a:t>
          </a:r>
          <a:r>
            <a:rPr lang="en-US" dirty="0" smtClean="0">
              <a:solidFill>
                <a:schemeClr val="tx2"/>
              </a:solidFill>
            </a:rPr>
            <a:t>Progress monitoring is an essential component of these data-based decisions. </a:t>
          </a:r>
          <a:endParaRPr lang="en-US" dirty="0">
            <a:solidFill>
              <a:schemeClr val="tx2"/>
            </a:solidFill>
          </a:endParaRPr>
        </a:p>
      </dgm:t>
    </dgm:pt>
    <dgm:pt modelId="{B441F5D5-CE81-F841-80FE-42DDD267327F}" type="parTrans" cxnId="{C9165B34-07F5-8049-958B-ED858ED84505}">
      <dgm:prSet/>
      <dgm:spPr/>
      <dgm:t>
        <a:bodyPr/>
        <a:lstStyle/>
        <a:p>
          <a:endParaRPr lang="en-US"/>
        </a:p>
      </dgm:t>
    </dgm:pt>
    <dgm:pt modelId="{64D3816A-DF1F-E044-899D-3ECCE076E260}" type="sibTrans" cxnId="{C9165B34-07F5-8049-958B-ED858ED84505}">
      <dgm:prSet/>
      <dgm:spPr/>
      <dgm:t>
        <a:bodyPr/>
        <a:lstStyle/>
        <a:p>
          <a:endParaRPr lang="en-US"/>
        </a:p>
      </dgm:t>
    </dgm:pt>
    <dgm:pt modelId="{182EFA39-1F98-074C-B76A-630483D8CF69}">
      <dgm:prSet/>
      <dgm:spPr/>
      <dgm:t>
        <a:bodyPr/>
        <a:lstStyle/>
        <a:p>
          <a:pPr rtl="0"/>
          <a:r>
            <a:rPr lang="en-US" dirty="0" smtClean="0">
              <a:solidFill>
                <a:srgbClr val="775F55"/>
              </a:solidFill>
            </a:rPr>
            <a:t>Federal and state legislation has encouraged the use of formative measures as a means to track academic progress over time.  </a:t>
          </a:r>
          <a:r>
            <a:rPr lang="en-US" dirty="0" smtClean="0"/>
            <a:t>As such, many such measures are routinely used such as the Computerized Oral Reading Evaluation (CORE) measure of oral reading and the DIBELS measure of math fluency. </a:t>
          </a:r>
          <a:endParaRPr lang="en-US" dirty="0"/>
        </a:p>
      </dgm:t>
    </dgm:pt>
    <dgm:pt modelId="{95ECBB7B-AF17-8640-BF49-72F7FC3EB754}" type="parTrans" cxnId="{055A01F2-2A37-0545-B8DB-A9DAFBAB5EC6}">
      <dgm:prSet/>
      <dgm:spPr/>
      <dgm:t>
        <a:bodyPr/>
        <a:lstStyle/>
        <a:p>
          <a:endParaRPr lang="en-US"/>
        </a:p>
      </dgm:t>
    </dgm:pt>
    <dgm:pt modelId="{9AF2BE4B-444C-FC41-9278-156473E63604}" type="sibTrans" cxnId="{055A01F2-2A37-0545-B8DB-A9DAFBAB5EC6}">
      <dgm:prSet/>
      <dgm:spPr/>
      <dgm:t>
        <a:bodyPr/>
        <a:lstStyle/>
        <a:p>
          <a:endParaRPr lang="en-US"/>
        </a:p>
      </dgm:t>
    </dgm:pt>
    <dgm:pt modelId="{00805066-770C-CF4D-A2DF-A842CC67CD17}" type="pres">
      <dgm:prSet presAssocID="{E9C6F648-814C-2A46-A8B7-C027252A8586}" presName="diagram" presStyleCnt="0">
        <dgm:presLayoutVars>
          <dgm:dir/>
          <dgm:resizeHandles val="exact"/>
        </dgm:presLayoutVars>
      </dgm:prSet>
      <dgm:spPr/>
      <dgm:t>
        <a:bodyPr/>
        <a:lstStyle/>
        <a:p>
          <a:endParaRPr lang="en-US"/>
        </a:p>
      </dgm:t>
    </dgm:pt>
    <dgm:pt modelId="{4E93E136-2070-C544-8BF6-009D12C43547}" type="pres">
      <dgm:prSet presAssocID="{BA2D3C62-72C4-C949-AC6F-2F160BA8EF2B}" presName="node" presStyleLbl="node1" presStyleIdx="0" presStyleCnt="2" custScaleX="206452">
        <dgm:presLayoutVars>
          <dgm:bulletEnabled val="1"/>
        </dgm:presLayoutVars>
      </dgm:prSet>
      <dgm:spPr/>
      <dgm:t>
        <a:bodyPr/>
        <a:lstStyle/>
        <a:p>
          <a:endParaRPr lang="en-US"/>
        </a:p>
      </dgm:t>
    </dgm:pt>
    <dgm:pt modelId="{B87C334A-876D-954B-9904-C71BCB93EBAD}" type="pres">
      <dgm:prSet presAssocID="{64D3816A-DF1F-E044-899D-3ECCE076E260}" presName="sibTrans" presStyleCnt="0"/>
      <dgm:spPr/>
    </dgm:pt>
    <dgm:pt modelId="{EC6E9ADA-E7FA-504F-96CA-D11E7D9DF087}" type="pres">
      <dgm:prSet presAssocID="{182EFA39-1F98-074C-B76A-630483D8CF69}" presName="node" presStyleLbl="node1" presStyleIdx="1" presStyleCnt="2" custScaleX="206660">
        <dgm:presLayoutVars>
          <dgm:bulletEnabled val="1"/>
        </dgm:presLayoutVars>
      </dgm:prSet>
      <dgm:spPr/>
      <dgm:t>
        <a:bodyPr/>
        <a:lstStyle/>
        <a:p>
          <a:endParaRPr lang="en-US"/>
        </a:p>
      </dgm:t>
    </dgm:pt>
  </dgm:ptLst>
  <dgm:cxnLst>
    <dgm:cxn modelId="{C9AA3C3C-49AF-AC42-981A-0061B013D0C4}" type="presOf" srcId="{BA2D3C62-72C4-C949-AC6F-2F160BA8EF2B}" destId="{4E93E136-2070-C544-8BF6-009D12C43547}" srcOrd="0" destOrd="0" presId="urn:microsoft.com/office/officeart/2005/8/layout/default"/>
    <dgm:cxn modelId="{9C27D833-BB01-974A-8344-EB3D2C0FFA75}" type="presOf" srcId="{182EFA39-1F98-074C-B76A-630483D8CF69}" destId="{EC6E9ADA-E7FA-504F-96CA-D11E7D9DF087}" srcOrd="0" destOrd="0" presId="urn:microsoft.com/office/officeart/2005/8/layout/default"/>
    <dgm:cxn modelId="{C9165B34-07F5-8049-958B-ED858ED84505}" srcId="{E9C6F648-814C-2A46-A8B7-C027252A8586}" destId="{BA2D3C62-72C4-C949-AC6F-2F160BA8EF2B}" srcOrd="0" destOrd="0" parTransId="{B441F5D5-CE81-F841-80FE-42DDD267327F}" sibTransId="{64D3816A-DF1F-E044-899D-3ECCE076E260}"/>
    <dgm:cxn modelId="{055A01F2-2A37-0545-B8DB-A9DAFBAB5EC6}" srcId="{E9C6F648-814C-2A46-A8B7-C027252A8586}" destId="{182EFA39-1F98-074C-B76A-630483D8CF69}" srcOrd="1" destOrd="0" parTransId="{95ECBB7B-AF17-8640-BF49-72F7FC3EB754}" sibTransId="{9AF2BE4B-444C-FC41-9278-156473E63604}"/>
    <dgm:cxn modelId="{0347B733-FD6F-E248-9790-F656D74C1A19}" type="presOf" srcId="{E9C6F648-814C-2A46-A8B7-C027252A8586}" destId="{00805066-770C-CF4D-A2DF-A842CC67CD17}" srcOrd="0" destOrd="0" presId="urn:microsoft.com/office/officeart/2005/8/layout/default"/>
    <dgm:cxn modelId="{00BB0C59-F528-8346-A156-236478971051}" type="presParOf" srcId="{00805066-770C-CF4D-A2DF-A842CC67CD17}" destId="{4E93E136-2070-C544-8BF6-009D12C43547}" srcOrd="0" destOrd="0" presId="urn:microsoft.com/office/officeart/2005/8/layout/default"/>
    <dgm:cxn modelId="{C8B105C9-AAC0-4747-AD40-278AEA2F98DD}" type="presParOf" srcId="{00805066-770C-CF4D-A2DF-A842CC67CD17}" destId="{B87C334A-876D-954B-9904-C71BCB93EBAD}" srcOrd="1" destOrd="0" presId="urn:microsoft.com/office/officeart/2005/8/layout/default"/>
    <dgm:cxn modelId="{48C7978A-479C-7847-9AD6-84B08EC85F91}" type="presParOf" srcId="{00805066-770C-CF4D-A2DF-A842CC67CD17}" destId="{EC6E9ADA-E7FA-504F-96CA-D11E7D9DF08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50BA4-77B0-5547-93EF-5A8188450814}"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A0CC397E-8E8E-8141-817F-9BBD7526F265}">
      <dgm:prSet/>
      <dgm:spPr/>
      <dgm:t>
        <a:bodyPr/>
        <a:lstStyle/>
        <a:p>
          <a:pPr rtl="0"/>
          <a:r>
            <a:rPr lang="en-US" dirty="0" smtClean="0"/>
            <a:t>Yet, while this legislation broadly calls for the use of both formative and summative measures in all areas, schools generally struggle to incorporate </a:t>
          </a:r>
          <a:r>
            <a:rPr lang="en-US" dirty="0" smtClean="0">
              <a:solidFill>
                <a:srgbClr val="775F55"/>
              </a:solidFill>
            </a:rPr>
            <a:t>formative assessment related to behavioral concerns</a:t>
          </a:r>
          <a:r>
            <a:rPr lang="en-US" dirty="0" smtClean="0"/>
            <a:t>. </a:t>
          </a:r>
          <a:endParaRPr lang="en-US" dirty="0"/>
        </a:p>
      </dgm:t>
    </dgm:pt>
    <dgm:pt modelId="{56A6F6BA-BFDD-164E-AC14-B5C6AC677400}" type="parTrans" cxnId="{3E295D86-0330-1642-AC60-303626CFA5C5}">
      <dgm:prSet/>
      <dgm:spPr/>
      <dgm:t>
        <a:bodyPr/>
        <a:lstStyle/>
        <a:p>
          <a:endParaRPr lang="en-US"/>
        </a:p>
      </dgm:t>
    </dgm:pt>
    <dgm:pt modelId="{F4374485-8D8A-824D-9031-DD323347B5E4}" type="sibTrans" cxnId="{3E295D86-0330-1642-AC60-303626CFA5C5}">
      <dgm:prSet/>
      <dgm:spPr/>
      <dgm:t>
        <a:bodyPr/>
        <a:lstStyle/>
        <a:p>
          <a:endParaRPr lang="en-US"/>
        </a:p>
      </dgm:t>
    </dgm:pt>
    <dgm:pt modelId="{7FBD810B-74AF-9446-ABF4-A93ED3BF4043}">
      <dgm:prSet/>
      <dgm:spPr/>
      <dgm:t>
        <a:bodyPr/>
        <a:lstStyle/>
        <a:p>
          <a:pPr rtl="0"/>
          <a:r>
            <a:rPr lang="en-US" dirty="0" smtClean="0"/>
            <a:t>Such struggles are supported by research suggested there is yet to be developed a progress monitoring tool for social behavior that serves as a </a:t>
          </a:r>
          <a:r>
            <a:rPr lang="en-US" dirty="0" smtClean="0">
              <a:solidFill>
                <a:srgbClr val="775F55"/>
              </a:solidFill>
            </a:rPr>
            <a:t>parallel</a:t>
          </a:r>
          <a:r>
            <a:rPr lang="en-US" dirty="0" smtClean="0"/>
            <a:t> to academic formative assessments (Gresham et. al. 2010).  </a:t>
          </a:r>
          <a:endParaRPr lang="en-US" dirty="0"/>
        </a:p>
      </dgm:t>
    </dgm:pt>
    <dgm:pt modelId="{E10EC1D8-1075-4244-9D64-4882B884DB8A}" type="parTrans" cxnId="{3ECA96C0-211A-A74C-AC3C-919154526533}">
      <dgm:prSet/>
      <dgm:spPr/>
      <dgm:t>
        <a:bodyPr/>
        <a:lstStyle/>
        <a:p>
          <a:endParaRPr lang="en-US"/>
        </a:p>
      </dgm:t>
    </dgm:pt>
    <dgm:pt modelId="{EC1E98E9-3848-204A-A4DA-7D7BDA666876}" type="sibTrans" cxnId="{3ECA96C0-211A-A74C-AC3C-919154526533}">
      <dgm:prSet/>
      <dgm:spPr/>
      <dgm:t>
        <a:bodyPr/>
        <a:lstStyle/>
        <a:p>
          <a:endParaRPr lang="en-US"/>
        </a:p>
      </dgm:t>
    </dgm:pt>
    <dgm:pt modelId="{4E108429-595D-FD40-BD1D-892A97D45B38}" type="pres">
      <dgm:prSet presAssocID="{58350BA4-77B0-5547-93EF-5A8188450814}" presName="diagram" presStyleCnt="0">
        <dgm:presLayoutVars>
          <dgm:dir/>
          <dgm:resizeHandles val="exact"/>
        </dgm:presLayoutVars>
      </dgm:prSet>
      <dgm:spPr/>
      <dgm:t>
        <a:bodyPr/>
        <a:lstStyle/>
        <a:p>
          <a:endParaRPr lang="en-US"/>
        </a:p>
      </dgm:t>
    </dgm:pt>
    <dgm:pt modelId="{23A5C369-B761-D043-87DF-B3E377B7BC3C}" type="pres">
      <dgm:prSet presAssocID="{A0CC397E-8E8E-8141-817F-9BBD7526F265}" presName="node" presStyleLbl="node1" presStyleIdx="0" presStyleCnt="2" custScaleX="206660">
        <dgm:presLayoutVars>
          <dgm:bulletEnabled val="1"/>
        </dgm:presLayoutVars>
      </dgm:prSet>
      <dgm:spPr/>
      <dgm:t>
        <a:bodyPr/>
        <a:lstStyle/>
        <a:p>
          <a:endParaRPr lang="en-US"/>
        </a:p>
      </dgm:t>
    </dgm:pt>
    <dgm:pt modelId="{C2C0012A-FEC4-7047-9076-95C1ED07CF81}" type="pres">
      <dgm:prSet presAssocID="{F4374485-8D8A-824D-9031-DD323347B5E4}" presName="sibTrans" presStyleCnt="0"/>
      <dgm:spPr/>
    </dgm:pt>
    <dgm:pt modelId="{DFBDD0A6-BAB8-0548-B88A-40DD17609885}" type="pres">
      <dgm:prSet presAssocID="{7FBD810B-74AF-9446-ABF4-A93ED3BF4043}" presName="node" presStyleLbl="node1" presStyleIdx="1" presStyleCnt="2" custScaleX="206452">
        <dgm:presLayoutVars>
          <dgm:bulletEnabled val="1"/>
        </dgm:presLayoutVars>
      </dgm:prSet>
      <dgm:spPr/>
      <dgm:t>
        <a:bodyPr/>
        <a:lstStyle/>
        <a:p>
          <a:endParaRPr lang="en-US"/>
        </a:p>
      </dgm:t>
    </dgm:pt>
  </dgm:ptLst>
  <dgm:cxnLst>
    <dgm:cxn modelId="{93DB65D7-C50A-0B41-A81B-497C495CC415}" type="presOf" srcId="{7FBD810B-74AF-9446-ABF4-A93ED3BF4043}" destId="{DFBDD0A6-BAB8-0548-B88A-40DD17609885}" srcOrd="0" destOrd="0" presId="urn:microsoft.com/office/officeart/2005/8/layout/default"/>
    <dgm:cxn modelId="{B3EDA23A-BF33-B647-B4C2-1D59EBA7CC62}" type="presOf" srcId="{A0CC397E-8E8E-8141-817F-9BBD7526F265}" destId="{23A5C369-B761-D043-87DF-B3E377B7BC3C}" srcOrd="0" destOrd="0" presId="urn:microsoft.com/office/officeart/2005/8/layout/default"/>
    <dgm:cxn modelId="{66630D92-BD91-AA46-97CE-6BC1F6F0E8F8}" type="presOf" srcId="{58350BA4-77B0-5547-93EF-5A8188450814}" destId="{4E108429-595D-FD40-BD1D-892A97D45B38}" srcOrd="0" destOrd="0" presId="urn:microsoft.com/office/officeart/2005/8/layout/default"/>
    <dgm:cxn modelId="{3ECA96C0-211A-A74C-AC3C-919154526533}" srcId="{58350BA4-77B0-5547-93EF-5A8188450814}" destId="{7FBD810B-74AF-9446-ABF4-A93ED3BF4043}" srcOrd="1" destOrd="0" parTransId="{E10EC1D8-1075-4244-9D64-4882B884DB8A}" sibTransId="{EC1E98E9-3848-204A-A4DA-7D7BDA666876}"/>
    <dgm:cxn modelId="{3E295D86-0330-1642-AC60-303626CFA5C5}" srcId="{58350BA4-77B0-5547-93EF-5A8188450814}" destId="{A0CC397E-8E8E-8141-817F-9BBD7526F265}" srcOrd="0" destOrd="0" parTransId="{56A6F6BA-BFDD-164E-AC14-B5C6AC677400}" sibTransId="{F4374485-8D8A-824D-9031-DD323347B5E4}"/>
    <dgm:cxn modelId="{9F91CBC7-4828-794D-8355-0AE48AB3AA1E}" type="presParOf" srcId="{4E108429-595D-FD40-BD1D-892A97D45B38}" destId="{23A5C369-B761-D043-87DF-B3E377B7BC3C}" srcOrd="0" destOrd="0" presId="urn:microsoft.com/office/officeart/2005/8/layout/default"/>
    <dgm:cxn modelId="{A9287FF3-45FC-6F4E-96F2-37B3D21055F4}" type="presParOf" srcId="{4E108429-595D-FD40-BD1D-892A97D45B38}" destId="{C2C0012A-FEC4-7047-9076-95C1ED07CF81}" srcOrd="1" destOrd="0" presId="urn:microsoft.com/office/officeart/2005/8/layout/default"/>
    <dgm:cxn modelId="{5C866F1C-5969-EA41-8124-3B2915FD7179}" type="presParOf" srcId="{4E108429-595D-FD40-BD1D-892A97D45B38}" destId="{DFBDD0A6-BAB8-0548-B88A-40DD1760988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47D5E-0130-F941-A9AA-7DFEBD92CFE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96EE6732-2A64-F047-B028-931B8A16C7D5}">
      <dgm:prSet/>
      <dgm:spPr/>
      <dgm:t>
        <a:bodyPr/>
        <a:lstStyle/>
        <a:p>
          <a:pPr rtl="0"/>
          <a:r>
            <a:rPr lang="en-US" dirty="0" smtClean="0"/>
            <a:t>Progress monitoring is more valid, reliable and precise as the </a:t>
          </a:r>
          <a:r>
            <a:rPr lang="en-US" dirty="0" smtClean="0">
              <a:solidFill>
                <a:srgbClr val="775F55"/>
              </a:solidFill>
            </a:rPr>
            <a:t>number of data points </a:t>
          </a:r>
          <a:r>
            <a:rPr lang="en-US" dirty="0" smtClean="0"/>
            <a:t>increase (Christ et. al. 2013). </a:t>
          </a:r>
          <a:endParaRPr lang="en-US" dirty="0"/>
        </a:p>
      </dgm:t>
    </dgm:pt>
    <dgm:pt modelId="{F8F00270-0353-104B-9AB2-5B67AFED97AE}" type="parTrans" cxnId="{44DE9116-E447-844A-8AC9-5E3A02436228}">
      <dgm:prSet/>
      <dgm:spPr/>
      <dgm:t>
        <a:bodyPr/>
        <a:lstStyle/>
        <a:p>
          <a:endParaRPr lang="en-US"/>
        </a:p>
      </dgm:t>
    </dgm:pt>
    <dgm:pt modelId="{3C8FC743-A289-D043-8B8F-1542F238AAE2}" type="sibTrans" cxnId="{44DE9116-E447-844A-8AC9-5E3A02436228}">
      <dgm:prSet/>
      <dgm:spPr/>
      <dgm:t>
        <a:bodyPr/>
        <a:lstStyle/>
        <a:p>
          <a:endParaRPr lang="en-US"/>
        </a:p>
      </dgm:t>
    </dgm:pt>
    <dgm:pt modelId="{E033DDE1-7B0C-3D4A-A251-AD722F93C3E9}">
      <dgm:prSet/>
      <dgm:spPr/>
      <dgm:t>
        <a:bodyPr/>
        <a:lstStyle/>
        <a:p>
          <a:pPr rtl="0"/>
          <a:r>
            <a:rPr lang="en-US" dirty="0" smtClean="0">
              <a:solidFill>
                <a:srgbClr val="775F55"/>
              </a:solidFill>
            </a:rPr>
            <a:t>Graphing</a:t>
          </a:r>
          <a:r>
            <a:rPr lang="en-US" dirty="0" smtClean="0"/>
            <a:t> of student-level data including rate of progress and trend lines is proven to be key in evaluating student response to intervention (McDougal, LeBlanc, </a:t>
          </a:r>
          <a:r>
            <a:rPr lang="en-US" dirty="0" err="1" smtClean="0"/>
            <a:t>Hintze</a:t>
          </a:r>
          <a:r>
            <a:rPr lang="en-US" dirty="0" smtClean="0"/>
            <a:t> 2010). </a:t>
          </a:r>
          <a:endParaRPr lang="en-US" dirty="0"/>
        </a:p>
      </dgm:t>
    </dgm:pt>
    <dgm:pt modelId="{B374E9E9-ED84-F449-A1B3-D57753AB8CD9}" type="parTrans" cxnId="{EA84928A-5586-3540-BD49-6A5D4654DCBD}">
      <dgm:prSet/>
      <dgm:spPr/>
      <dgm:t>
        <a:bodyPr/>
        <a:lstStyle/>
        <a:p>
          <a:endParaRPr lang="en-US"/>
        </a:p>
      </dgm:t>
    </dgm:pt>
    <dgm:pt modelId="{6A2A0714-65C8-914D-B61A-F55312889D1E}" type="sibTrans" cxnId="{EA84928A-5586-3540-BD49-6A5D4654DCBD}">
      <dgm:prSet/>
      <dgm:spPr/>
      <dgm:t>
        <a:bodyPr/>
        <a:lstStyle/>
        <a:p>
          <a:endParaRPr lang="en-US"/>
        </a:p>
      </dgm:t>
    </dgm:pt>
    <dgm:pt modelId="{0964A3E6-ACA2-B544-8D74-9DA9AB057A08}" type="pres">
      <dgm:prSet presAssocID="{C0047D5E-0130-F941-A9AA-7DFEBD92CFEA}" presName="diagram" presStyleCnt="0">
        <dgm:presLayoutVars>
          <dgm:dir/>
          <dgm:resizeHandles val="exact"/>
        </dgm:presLayoutVars>
      </dgm:prSet>
      <dgm:spPr/>
      <dgm:t>
        <a:bodyPr/>
        <a:lstStyle/>
        <a:p>
          <a:endParaRPr lang="en-US"/>
        </a:p>
      </dgm:t>
    </dgm:pt>
    <dgm:pt modelId="{3581D90E-DFE1-F74E-8FB2-1753B6823AC8}" type="pres">
      <dgm:prSet presAssocID="{96EE6732-2A64-F047-B028-931B8A16C7D5}" presName="node" presStyleLbl="node1" presStyleIdx="0" presStyleCnt="2" custScaleX="206452">
        <dgm:presLayoutVars>
          <dgm:bulletEnabled val="1"/>
        </dgm:presLayoutVars>
      </dgm:prSet>
      <dgm:spPr/>
      <dgm:t>
        <a:bodyPr/>
        <a:lstStyle/>
        <a:p>
          <a:endParaRPr lang="en-US"/>
        </a:p>
      </dgm:t>
    </dgm:pt>
    <dgm:pt modelId="{073559C4-9CEC-D743-B9B4-5EB18CD0E8BE}" type="pres">
      <dgm:prSet presAssocID="{3C8FC743-A289-D043-8B8F-1542F238AAE2}" presName="sibTrans" presStyleCnt="0"/>
      <dgm:spPr/>
    </dgm:pt>
    <dgm:pt modelId="{03AFB44B-3503-2D48-9B01-2C238FDA1861}" type="pres">
      <dgm:prSet presAssocID="{E033DDE1-7B0C-3D4A-A251-AD722F93C3E9}" presName="node" presStyleLbl="node1" presStyleIdx="1" presStyleCnt="2" custScaleX="206660">
        <dgm:presLayoutVars>
          <dgm:bulletEnabled val="1"/>
        </dgm:presLayoutVars>
      </dgm:prSet>
      <dgm:spPr/>
      <dgm:t>
        <a:bodyPr/>
        <a:lstStyle/>
        <a:p>
          <a:endParaRPr lang="en-US"/>
        </a:p>
      </dgm:t>
    </dgm:pt>
  </dgm:ptLst>
  <dgm:cxnLst>
    <dgm:cxn modelId="{44DE9116-E447-844A-8AC9-5E3A02436228}" srcId="{C0047D5E-0130-F941-A9AA-7DFEBD92CFEA}" destId="{96EE6732-2A64-F047-B028-931B8A16C7D5}" srcOrd="0" destOrd="0" parTransId="{F8F00270-0353-104B-9AB2-5B67AFED97AE}" sibTransId="{3C8FC743-A289-D043-8B8F-1542F238AAE2}"/>
    <dgm:cxn modelId="{04B6BECB-84D5-124D-9716-B3BC86D1D926}" type="presOf" srcId="{C0047D5E-0130-F941-A9AA-7DFEBD92CFEA}" destId="{0964A3E6-ACA2-B544-8D74-9DA9AB057A08}" srcOrd="0" destOrd="0" presId="urn:microsoft.com/office/officeart/2005/8/layout/default"/>
    <dgm:cxn modelId="{EA84928A-5586-3540-BD49-6A5D4654DCBD}" srcId="{C0047D5E-0130-F941-A9AA-7DFEBD92CFEA}" destId="{E033DDE1-7B0C-3D4A-A251-AD722F93C3E9}" srcOrd="1" destOrd="0" parTransId="{B374E9E9-ED84-F449-A1B3-D57753AB8CD9}" sibTransId="{6A2A0714-65C8-914D-B61A-F55312889D1E}"/>
    <dgm:cxn modelId="{80A0B19C-6EDB-A449-A852-16A213F6A57F}" type="presOf" srcId="{96EE6732-2A64-F047-B028-931B8A16C7D5}" destId="{3581D90E-DFE1-F74E-8FB2-1753B6823AC8}" srcOrd="0" destOrd="0" presId="urn:microsoft.com/office/officeart/2005/8/layout/default"/>
    <dgm:cxn modelId="{0039BF70-4D11-0346-BCB3-899CFAA935A2}" type="presOf" srcId="{E033DDE1-7B0C-3D4A-A251-AD722F93C3E9}" destId="{03AFB44B-3503-2D48-9B01-2C238FDA1861}" srcOrd="0" destOrd="0" presId="urn:microsoft.com/office/officeart/2005/8/layout/default"/>
    <dgm:cxn modelId="{38FE7481-153F-7444-9224-C529009ED68B}" type="presParOf" srcId="{0964A3E6-ACA2-B544-8D74-9DA9AB057A08}" destId="{3581D90E-DFE1-F74E-8FB2-1753B6823AC8}" srcOrd="0" destOrd="0" presId="urn:microsoft.com/office/officeart/2005/8/layout/default"/>
    <dgm:cxn modelId="{9BD9003B-A127-EB48-837C-3AB0754E87B1}" type="presParOf" srcId="{0964A3E6-ACA2-B544-8D74-9DA9AB057A08}" destId="{073559C4-9CEC-D743-B9B4-5EB18CD0E8BE}" srcOrd="1" destOrd="0" presId="urn:microsoft.com/office/officeart/2005/8/layout/default"/>
    <dgm:cxn modelId="{B08BE259-5622-AC4F-9176-118BC300A5EB}" type="presParOf" srcId="{0964A3E6-ACA2-B544-8D74-9DA9AB057A08}" destId="{03AFB44B-3503-2D48-9B01-2C238FDA186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C1F6FC-7596-3A48-874A-1E0A525E4002}"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8F22606-D31D-884E-8C16-37ECFEC200A9}">
      <dgm:prSet/>
      <dgm:spPr/>
      <dgm:t>
        <a:bodyPr/>
        <a:lstStyle/>
        <a:p>
          <a:pPr rtl="0"/>
          <a:r>
            <a:rPr lang="en-US" dirty="0" smtClean="0"/>
            <a:t>Starting in November 2014, each Friday teachers received </a:t>
          </a:r>
          <a:r>
            <a:rPr lang="en-US" dirty="0" smtClean="0">
              <a:solidFill>
                <a:srgbClr val="775F55"/>
              </a:solidFill>
            </a:rPr>
            <a:t>weekly emails </a:t>
          </a:r>
          <a:r>
            <a:rPr lang="en-US" dirty="0" smtClean="0"/>
            <a:t>for BIMAS Progress Monitoring for all students with IEP Self-Regulation and School Readiness goals.</a:t>
          </a:r>
          <a:endParaRPr lang="en-US" dirty="0"/>
        </a:p>
      </dgm:t>
    </dgm:pt>
    <dgm:pt modelId="{156CB069-E9A9-904F-B201-F43F3FB5E44F}" type="parTrans" cxnId="{7BB113ED-B1EC-DC45-B908-B0A29ED6D642}">
      <dgm:prSet/>
      <dgm:spPr/>
      <dgm:t>
        <a:bodyPr/>
        <a:lstStyle/>
        <a:p>
          <a:endParaRPr lang="en-US"/>
        </a:p>
      </dgm:t>
    </dgm:pt>
    <dgm:pt modelId="{C4AA4063-F6EE-BB43-B997-C5E6BCEC436F}" type="sibTrans" cxnId="{7BB113ED-B1EC-DC45-B908-B0A29ED6D642}">
      <dgm:prSet/>
      <dgm:spPr/>
      <dgm:t>
        <a:bodyPr/>
        <a:lstStyle/>
        <a:p>
          <a:endParaRPr lang="en-US"/>
        </a:p>
      </dgm:t>
    </dgm:pt>
    <dgm:pt modelId="{656FEBEA-AA82-AA47-A7A5-3B1D926B62BC}">
      <dgm:prSet/>
      <dgm:spPr/>
      <dgm:t>
        <a:bodyPr/>
        <a:lstStyle/>
        <a:p>
          <a:pPr rtl="0"/>
          <a:r>
            <a:rPr lang="en-US" dirty="0" smtClean="0"/>
            <a:t>Emails contained a </a:t>
          </a:r>
          <a:r>
            <a:rPr lang="en-US" dirty="0" smtClean="0">
              <a:solidFill>
                <a:srgbClr val="775F55"/>
              </a:solidFill>
            </a:rPr>
            <a:t>link</a:t>
          </a:r>
          <a:r>
            <a:rPr lang="en-US" dirty="0" smtClean="0"/>
            <a:t> to a website with one to six questions asking the frequency (very often, often, sometimes, rarely, never) of positively stated behaviors (i.e., “stayed on task”) observed within the last week. </a:t>
          </a:r>
          <a:endParaRPr lang="en-US" dirty="0"/>
        </a:p>
      </dgm:t>
    </dgm:pt>
    <dgm:pt modelId="{C38ADC79-C091-7A48-A235-42ADD2D9F659}" type="parTrans" cxnId="{2390B7FA-FAC6-2C47-8D07-5591DBD37465}">
      <dgm:prSet/>
      <dgm:spPr/>
      <dgm:t>
        <a:bodyPr/>
        <a:lstStyle/>
        <a:p>
          <a:endParaRPr lang="en-US"/>
        </a:p>
      </dgm:t>
    </dgm:pt>
    <dgm:pt modelId="{7B38568D-0B05-7742-82BF-0EF120B3ABF7}" type="sibTrans" cxnId="{2390B7FA-FAC6-2C47-8D07-5591DBD37465}">
      <dgm:prSet/>
      <dgm:spPr/>
      <dgm:t>
        <a:bodyPr/>
        <a:lstStyle/>
        <a:p>
          <a:endParaRPr lang="en-US"/>
        </a:p>
      </dgm:t>
    </dgm:pt>
    <dgm:pt modelId="{50570C8C-99E3-6846-8739-63D1021DD201}">
      <dgm:prSet/>
      <dgm:spPr/>
      <dgm:t>
        <a:bodyPr/>
        <a:lstStyle/>
        <a:p>
          <a:pPr rtl="0"/>
          <a:r>
            <a:rPr lang="en-US" dirty="0" smtClean="0"/>
            <a:t>Completing Progress Monitoring  typically took </a:t>
          </a:r>
          <a:r>
            <a:rPr lang="en-US" dirty="0" smtClean="0">
              <a:solidFill>
                <a:srgbClr val="775F55"/>
              </a:solidFill>
            </a:rPr>
            <a:t>30 seconds</a:t>
          </a:r>
          <a:r>
            <a:rPr lang="en-US" dirty="0" smtClean="0"/>
            <a:t>, as answering the questions simply requires one to select a button on the computer screen and hit “save.”</a:t>
          </a:r>
          <a:endParaRPr lang="en-US" dirty="0"/>
        </a:p>
      </dgm:t>
    </dgm:pt>
    <dgm:pt modelId="{9E10F85B-6C63-C74B-9919-34B21BD627E3}" type="parTrans" cxnId="{F83D2C44-B9CC-4646-A104-02DF77FE159B}">
      <dgm:prSet/>
      <dgm:spPr/>
      <dgm:t>
        <a:bodyPr/>
        <a:lstStyle/>
        <a:p>
          <a:endParaRPr lang="en-US"/>
        </a:p>
      </dgm:t>
    </dgm:pt>
    <dgm:pt modelId="{DDE32AA8-B6BB-AB40-BE5A-7E67B897DB83}" type="sibTrans" cxnId="{F83D2C44-B9CC-4646-A104-02DF77FE159B}">
      <dgm:prSet/>
      <dgm:spPr/>
      <dgm:t>
        <a:bodyPr/>
        <a:lstStyle/>
        <a:p>
          <a:endParaRPr lang="en-US"/>
        </a:p>
      </dgm:t>
    </dgm:pt>
    <dgm:pt modelId="{A96BEA7A-9B4E-B34F-912A-887A9FE55FCD}" type="pres">
      <dgm:prSet presAssocID="{14C1F6FC-7596-3A48-874A-1E0A525E4002}" presName="diagram" presStyleCnt="0">
        <dgm:presLayoutVars>
          <dgm:dir/>
          <dgm:resizeHandles val="exact"/>
        </dgm:presLayoutVars>
      </dgm:prSet>
      <dgm:spPr/>
      <dgm:t>
        <a:bodyPr/>
        <a:lstStyle/>
        <a:p>
          <a:endParaRPr lang="en-US"/>
        </a:p>
      </dgm:t>
    </dgm:pt>
    <dgm:pt modelId="{2B6C5C19-5890-E842-ABCC-679740903DC5}" type="pres">
      <dgm:prSet presAssocID="{F8F22606-D31D-884E-8C16-37ECFEC200A9}" presName="node" presStyleLbl="node1" presStyleIdx="0" presStyleCnt="3">
        <dgm:presLayoutVars>
          <dgm:bulletEnabled val="1"/>
        </dgm:presLayoutVars>
      </dgm:prSet>
      <dgm:spPr/>
      <dgm:t>
        <a:bodyPr/>
        <a:lstStyle/>
        <a:p>
          <a:endParaRPr lang="en-US"/>
        </a:p>
      </dgm:t>
    </dgm:pt>
    <dgm:pt modelId="{41C2D6E1-5EE6-A84A-9483-863A6D0C9EDF}" type="pres">
      <dgm:prSet presAssocID="{C4AA4063-F6EE-BB43-B997-C5E6BCEC436F}" presName="sibTrans" presStyleCnt="0"/>
      <dgm:spPr/>
    </dgm:pt>
    <dgm:pt modelId="{C89D9665-9D45-6F49-8B19-3F071351AC04}" type="pres">
      <dgm:prSet presAssocID="{656FEBEA-AA82-AA47-A7A5-3B1D926B62BC}" presName="node" presStyleLbl="node1" presStyleIdx="1" presStyleCnt="3">
        <dgm:presLayoutVars>
          <dgm:bulletEnabled val="1"/>
        </dgm:presLayoutVars>
      </dgm:prSet>
      <dgm:spPr/>
      <dgm:t>
        <a:bodyPr/>
        <a:lstStyle/>
        <a:p>
          <a:endParaRPr lang="en-US"/>
        </a:p>
      </dgm:t>
    </dgm:pt>
    <dgm:pt modelId="{1570F21E-2436-3045-A77A-6ACE2C46553E}" type="pres">
      <dgm:prSet presAssocID="{7B38568D-0B05-7742-82BF-0EF120B3ABF7}" presName="sibTrans" presStyleCnt="0"/>
      <dgm:spPr/>
    </dgm:pt>
    <dgm:pt modelId="{0A2C7F7B-1DF7-DB4C-ADC5-87A18EC8DD49}" type="pres">
      <dgm:prSet presAssocID="{50570C8C-99E3-6846-8739-63D1021DD201}" presName="node" presStyleLbl="node1" presStyleIdx="2" presStyleCnt="3">
        <dgm:presLayoutVars>
          <dgm:bulletEnabled val="1"/>
        </dgm:presLayoutVars>
      </dgm:prSet>
      <dgm:spPr/>
      <dgm:t>
        <a:bodyPr/>
        <a:lstStyle/>
        <a:p>
          <a:endParaRPr lang="en-US"/>
        </a:p>
      </dgm:t>
    </dgm:pt>
  </dgm:ptLst>
  <dgm:cxnLst>
    <dgm:cxn modelId="{7BB113ED-B1EC-DC45-B908-B0A29ED6D642}" srcId="{14C1F6FC-7596-3A48-874A-1E0A525E4002}" destId="{F8F22606-D31D-884E-8C16-37ECFEC200A9}" srcOrd="0" destOrd="0" parTransId="{156CB069-E9A9-904F-B201-F43F3FB5E44F}" sibTransId="{C4AA4063-F6EE-BB43-B997-C5E6BCEC436F}"/>
    <dgm:cxn modelId="{2390B7FA-FAC6-2C47-8D07-5591DBD37465}" srcId="{14C1F6FC-7596-3A48-874A-1E0A525E4002}" destId="{656FEBEA-AA82-AA47-A7A5-3B1D926B62BC}" srcOrd="1" destOrd="0" parTransId="{C38ADC79-C091-7A48-A235-42ADD2D9F659}" sibTransId="{7B38568D-0B05-7742-82BF-0EF120B3ABF7}"/>
    <dgm:cxn modelId="{F83D2C44-B9CC-4646-A104-02DF77FE159B}" srcId="{14C1F6FC-7596-3A48-874A-1E0A525E4002}" destId="{50570C8C-99E3-6846-8739-63D1021DD201}" srcOrd="2" destOrd="0" parTransId="{9E10F85B-6C63-C74B-9919-34B21BD627E3}" sibTransId="{DDE32AA8-B6BB-AB40-BE5A-7E67B897DB83}"/>
    <dgm:cxn modelId="{671FF245-1543-C04A-87EC-2AE2387E3C00}" type="presOf" srcId="{656FEBEA-AA82-AA47-A7A5-3B1D926B62BC}" destId="{C89D9665-9D45-6F49-8B19-3F071351AC04}" srcOrd="0" destOrd="0" presId="urn:microsoft.com/office/officeart/2005/8/layout/default"/>
    <dgm:cxn modelId="{2EF74A2F-D74E-E540-A074-3E21A461C465}" type="presOf" srcId="{14C1F6FC-7596-3A48-874A-1E0A525E4002}" destId="{A96BEA7A-9B4E-B34F-912A-887A9FE55FCD}" srcOrd="0" destOrd="0" presId="urn:microsoft.com/office/officeart/2005/8/layout/default"/>
    <dgm:cxn modelId="{99C05C46-C5FC-DB4D-9829-C7B624646EF2}" type="presOf" srcId="{50570C8C-99E3-6846-8739-63D1021DD201}" destId="{0A2C7F7B-1DF7-DB4C-ADC5-87A18EC8DD49}" srcOrd="0" destOrd="0" presId="urn:microsoft.com/office/officeart/2005/8/layout/default"/>
    <dgm:cxn modelId="{50DCAB9D-C2F1-AE49-8C7F-F84B579BF468}" type="presOf" srcId="{F8F22606-D31D-884E-8C16-37ECFEC200A9}" destId="{2B6C5C19-5890-E842-ABCC-679740903DC5}" srcOrd="0" destOrd="0" presId="urn:microsoft.com/office/officeart/2005/8/layout/default"/>
    <dgm:cxn modelId="{7196C424-AD73-8D4F-A660-5C425668AF84}" type="presParOf" srcId="{A96BEA7A-9B4E-B34F-912A-887A9FE55FCD}" destId="{2B6C5C19-5890-E842-ABCC-679740903DC5}" srcOrd="0" destOrd="0" presId="urn:microsoft.com/office/officeart/2005/8/layout/default"/>
    <dgm:cxn modelId="{DB8B4999-818E-2647-BBA6-B0E8DAEDCA00}" type="presParOf" srcId="{A96BEA7A-9B4E-B34F-912A-887A9FE55FCD}" destId="{41C2D6E1-5EE6-A84A-9483-863A6D0C9EDF}" srcOrd="1" destOrd="0" presId="urn:microsoft.com/office/officeart/2005/8/layout/default"/>
    <dgm:cxn modelId="{5FA00494-226C-5248-A67E-51A88C3F6D99}" type="presParOf" srcId="{A96BEA7A-9B4E-B34F-912A-887A9FE55FCD}" destId="{C89D9665-9D45-6F49-8B19-3F071351AC04}" srcOrd="2" destOrd="0" presId="urn:microsoft.com/office/officeart/2005/8/layout/default"/>
    <dgm:cxn modelId="{164D1C73-03D5-064F-A23B-270A6D62F876}" type="presParOf" srcId="{A96BEA7A-9B4E-B34F-912A-887A9FE55FCD}" destId="{1570F21E-2436-3045-A77A-6ACE2C46553E}" srcOrd="3" destOrd="0" presId="urn:microsoft.com/office/officeart/2005/8/layout/default"/>
    <dgm:cxn modelId="{59DF7108-8201-F745-8BA1-A2F359C5C610}" type="presParOf" srcId="{A96BEA7A-9B4E-B34F-912A-887A9FE55FCD}" destId="{0A2C7F7B-1DF7-DB4C-ADC5-87A18EC8DD4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1D1551-2958-E345-B887-72EADD7E28A8}"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C6D7E7C6-2331-7E46-82FB-1EB46B0E4B0C}">
      <dgm:prSet phldrT="[Text]" custT="1"/>
      <dgm:spPr/>
      <dgm:t>
        <a:bodyPr/>
        <a:lstStyle/>
        <a:p>
          <a:r>
            <a:rPr lang="en-US" sz="2400" dirty="0" smtClean="0"/>
            <a:t>IEP </a:t>
          </a:r>
          <a:r>
            <a:rPr lang="en-US" sz="2800" dirty="0" smtClean="0"/>
            <a:t>meetings</a:t>
          </a:r>
          <a:endParaRPr lang="en-US" sz="1400" dirty="0"/>
        </a:p>
      </dgm:t>
    </dgm:pt>
    <dgm:pt modelId="{88B16F54-C860-A249-90F8-5953AB29588A}" type="parTrans" cxnId="{89FDBEEF-DD28-D140-9943-A845C251236B}">
      <dgm:prSet/>
      <dgm:spPr/>
      <dgm:t>
        <a:bodyPr/>
        <a:lstStyle/>
        <a:p>
          <a:endParaRPr lang="en-US"/>
        </a:p>
      </dgm:t>
    </dgm:pt>
    <dgm:pt modelId="{D9FA7519-0EFD-4A43-A08E-99161E08AA2E}" type="sibTrans" cxnId="{89FDBEEF-DD28-D140-9943-A845C251236B}">
      <dgm:prSet/>
      <dgm:spPr/>
      <dgm:t>
        <a:bodyPr/>
        <a:lstStyle/>
        <a:p>
          <a:endParaRPr lang="en-US"/>
        </a:p>
      </dgm:t>
    </dgm:pt>
    <dgm:pt modelId="{90ACDA96-F682-AF4E-85BD-F157264B056F}">
      <dgm:prSet phldrT="[Text]" custT="1"/>
      <dgm:spPr/>
      <dgm:t>
        <a:bodyPr/>
        <a:lstStyle/>
        <a:p>
          <a:r>
            <a:rPr lang="en-US" sz="2400" dirty="0" smtClean="0"/>
            <a:t>Behavior Plans  </a:t>
          </a:r>
        </a:p>
      </dgm:t>
    </dgm:pt>
    <dgm:pt modelId="{921D2B13-9F68-4C4B-826A-B1ABA6C79DE1}" type="parTrans" cxnId="{EA34E311-031B-B548-8315-386390171653}">
      <dgm:prSet/>
      <dgm:spPr/>
      <dgm:t>
        <a:bodyPr/>
        <a:lstStyle/>
        <a:p>
          <a:endParaRPr lang="en-US"/>
        </a:p>
      </dgm:t>
    </dgm:pt>
    <dgm:pt modelId="{EFD70AB6-244A-8B4F-89DB-0CD5448729B3}" type="sibTrans" cxnId="{EA34E311-031B-B548-8315-386390171653}">
      <dgm:prSet/>
      <dgm:spPr/>
      <dgm:t>
        <a:bodyPr/>
        <a:lstStyle/>
        <a:p>
          <a:endParaRPr lang="en-US"/>
        </a:p>
      </dgm:t>
    </dgm:pt>
    <dgm:pt modelId="{25A28395-C579-8E42-A744-8A1D4A83EC1A}">
      <dgm:prSet phldrT="[Text]" custT="1"/>
      <dgm:spPr/>
      <dgm:t>
        <a:bodyPr/>
        <a:lstStyle/>
        <a:p>
          <a:r>
            <a:rPr lang="en-US" sz="2400" dirty="0" smtClean="0"/>
            <a:t>Counseling </a:t>
          </a:r>
          <a:r>
            <a:rPr lang="en-US" sz="2400" dirty="0" smtClean="0">
              <a:sym typeface="Wingdings"/>
            </a:rPr>
            <a:t> </a:t>
          </a:r>
          <a:r>
            <a:rPr lang="en-US" sz="2400" dirty="0" smtClean="0"/>
            <a:t>ability to write relevant, data-based IEP goals</a:t>
          </a:r>
          <a:endParaRPr lang="en-US" sz="2400" dirty="0"/>
        </a:p>
      </dgm:t>
    </dgm:pt>
    <dgm:pt modelId="{DCCEDA02-451A-3C4D-9A32-978F6F829101}" type="parTrans" cxnId="{EE8D3EE8-C56E-074F-AE2E-03B0FA501516}">
      <dgm:prSet/>
      <dgm:spPr/>
      <dgm:t>
        <a:bodyPr/>
        <a:lstStyle/>
        <a:p>
          <a:endParaRPr lang="en-US"/>
        </a:p>
      </dgm:t>
    </dgm:pt>
    <dgm:pt modelId="{C5FDAE10-BA98-A144-B27A-EA98F21E40EC}" type="sibTrans" cxnId="{EE8D3EE8-C56E-074F-AE2E-03B0FA501516}">
      <dgm:prSet/>
      <dgm:spPr/>
      <dgm:t>
        <a:bodyPr/>
        <a:lstStyle/>
        <a:p>
          <a:endParaRPr lang="en-US"/>
        </a:p>
      </dgm:t>
    </dgm:pt>
    <dgm:pt modelId="{90DD81B7-3628-584D-8BF9-AAA98C1564B9}">
      <dgm:prSet phldrT="[Text]" custT="1"/>
      <dgm:spPr/>
      <dgm:t>
        <a:bodyPr/>
        <a:lstStyle/>
        <a:p>
          <a:r>
            <a:rPr lang="en-US" sz="2400" dirty="0" smtClean="0"/>
            <a:t>Student Support Team meetings</a:t>
          </a:r>
          <a:endParaRPr lang="en-US" sz="2400" dirty="0"/>
        </a:p>
      </dgm:t>
    </dgm:pt>
    <dgm:pt modelId="{D24003DB-1973-B14D-9551-112E033987BC}" type="parTrans" cxnId="{2DCE17D9-E2EB-DB42-A7BE-8554ACE2D08A}">
      <dgm:prSet/>
      <dgm:spPr/>
      <dgm:t>
        <a:bodyPr/>
        <a:lstStyle/>
        <a:p>
          <a:endParaRPr lang="en-US"/>
        </a:p>
      </dgm:t>
    </dgm:pt>
    <dgm:pt modelId="{01D26B87-3A52-0C4A-B78F-CFD9A37D8024}" type="sibTrans" cxnId="{2DCE17D9-E2EB-DB42-A7BE-8554ACE2D08A}">
      <dgm:prSet/>
      <dgm:spPr/>
      <dgm:t>
        <a:bodyPr/>
        <a:lstStyle/>
        <a:p>
          <a:endParaRPr lang="en-US"/>
        </a:p>
      </dgm:t>
    </dgm:pt>
    <dgm:pt modelId="{98465AD5-0ABD-7240-9A84-54FC34D07841}">
      <dgm:prSet phldrT="[Text]" custT="1"/>
      <dgm:spPr/>
      <dgm:t>
        <a:bodyPr/>
        <a:lstStyle/>
        <a:p>
          <a:r>
            <a:rPr lang="en-US" sz="2400" dirty="0" smtClean="0"/>
            <a:t>Department</a:t>
          </a:r>
          <a:endParaRPr lang="en-US" sz="3800" dirty="0"/>
        </a:p>
      </dgm:t>
    </dgm:pt>
    <dgm:pt modelId="{6F8DC2EF-C4E4-1948-9A47-4384CAEBF1D8}" type="parTrans" cxnId="{0C6245A5-48B6-1B44-A211-1C29DB4CE56F}">
      <dgm:prSet/>
      <dgm:spPr/>
      <dgm:t>
        <a:bodyPr/>
        <a:lstStyle/>
        <a:p>
          <a:endParaRPr lang="en-US"/>
        </a:p>
      </dgm:t>
    </dgm:pt>
    <dgm:pt modelId="{C31D0F1D-8973-7F4E-B210-08C91C95DEC2}" type="sibTrans" cxnId="{0C6245A5-48B6-1B44-A211-1C29DB4CE56F}">
      <dgm:prSet/>
      <dgm:spPr/>
      <dgm:t>
        <a:bodyPr/>
        <a:lstStyle/>
        <a:p>
          <a:endParaRPr lang="en-US"/>
        </a:p>
      </dgm:t>
    </dgm:pt>
    <dgm:pt modelId="{D79EFBF0-0AC3-2A49-A1D5-1A814A14FEC6}" type="pres">
      <dgm:prSet presAssocID="{E61D1551-2958-E345-B887-72EADD7E28A8}" presName="diagram" presStyleCnt="0">
        <dgm:presLayoutVars>
          <dgm:dir/>
          <dgm:resizeHandles val="exact"/>
        </dgm:presLayoutVars>
      </dgm:prSet>
      <dgm:spPr/>
      <dgm:t>
        <a:bodyPr/>
        <a:lstStyle/>
        <a:p>
          <a:endParaRPr lang="en-US"/>
        </a:p>
      </dgm:t>
    </dgm:pt>
    <dgm:pt modelId="{2FFA54B7-AFA5-6944-BFBB-AE8DC9D60E10}" type="pres">
      <dgm:prSet presAssocID="{C6D7E7C6-2331-7E46-82FB-1EB46B0E4B0C}" presName="node" presStyleLbl="node1" presStyleIdx="0" presStyleCnt="5">
        <dgm:presLayoutVars>
          <dgm:bulletEnabled val="1"/>
        </dgm:presLayoutVars>
      </dgm:prSet>
      <dgm:spPr/>
      <dgm:t>
        <a:bodyPr/>
        <a:lstStyle/>
        <a:p>
          <a:endParaRPr lang="en-US"/>
        </a:p>
      </dgm:t>
    </dgm:pt>
    <dgm:pt modelId="{3F33079D-CED7-7843-8CCA-794BF6AA1850}" type="pres">
      <dgm:prSet presAssocID="{D9FA7519-0EFD-4A43-A08E-99161E08AA2E}" presName="sibTrans" presStyleCnt="0"/>
      <dgm:spPr/>
    </dgm:pt>
    <dgm:pt modelId="{F7E6D391-A3DC-7246-8F5A-7704322ED3C8}" type="pres">
      <dgm:prSet presAssocID="{90DD81B7-3628-584D-8BF9-AAA98C1564B9}" presName="node" presStyleLbl="node1" presStyleIdx="1" presStyleCnt="5">
        <dgm:presLayoutVars>
          <dgm:bulletEnabled val="1"/>
        </dgm:presLayoutVars>
      </dgm:prSet>
      <dgm:spPr/>
      <dgm:t>
        <a:bodyPr/>
        <a:lstStyle/>
        <a:p>
          <a:endParaRPr lang="en-US"/>
        </a:p>
      </dgm:t>
    </dgm:pt>
    <dgm:pt modelId="{8D8EBA3E-4706-D047-B096-3509D7449ACE}" type="pres">
      <dgm:prSet presAssocID="{01D26B87-3A52-0C4A-B78F-CFD9A37D8024}" presName="sibTrans" presStyleCnt="0"/>
      <dgm:spPr/>
    </dgm:pt>
    <dgm:pt modelId="{DCAF5970-3B51-CB43-809E-975D4671D056}" type="pres">
      <dgm:prSet presAssocID="{90ACDA96-F682-AF4E-85BD-F157264B056F}" presName="node" presStyleLbl="node1" presStyleIdx="2" presStyleCnt="5">
        <dgm:presLayoutVars>
          <dgm:bulletEnabled val="1"/>
        </dgm:presLayoutVars>
      </dgm:prSet>
      <dgm:spPr/>
      <dgm:t>
        <a:bodyPr/>
        <a:lstStyle/>
        <a:p>
          <a:endParaRPr lang="en-US"/>
        </a:p>
      </dgm:t>
    </dgm:pt>
    <dgm:pt modelId="{45F3F087-07E9-774D-9963-937A9D82A32F}" type="pres">
      <dgm:prSet presAssocID="{EFD70AB6-244A-8B4F-89DB-0CD5448729B3}" presName="sibTrans" presStyleCnt="0"/>
      <dgm:spPr/>
    </dgm:pt>
    <dgm:pt modelId="{866D88F9-A53D-E04F-893B-D2AA7FE683A9}" type="pres">
      <dgm:prSet presAssocID="{25A28395-C579-8E42-A744-8A1D4A83EC1A}" presName="node" presStyleLbl="node1" presStyleIdx="3" presStyleCnt="5">
        <dgm:presLayoutVars>
          <dgm:bulletEnabled val="1"/>
        </dgm:presLayoutVars>
      </dgm:prSet>
      <dgm:spPr/>
      <dgm:t>
        <a:bodyPr/>
        <a:lstStyle/>
        <a:p>
          <a:endParaRPr lang="en-US"/>
        </a:p>
      </dgm:t>
    </dgm:pt>
    <dgm:pt modelId="{1F9B004F-124D-934E-B636-95FF02AA5EFF}" type="pres">
      <dgm:prSet presAssocID="{C5FDAE10-BA98-A144-B27A-EA98F21E40EC}" presName="sibTrans" presStyleCnt="0"/>
      <dgm:spPr/>
    </dgm:pt>
    <dgm:pt modelId="{9F3CF309-6D7C-484C-9BC9-C0233EDD7ADB}" type="pres">
      <dgm:prSet presAssocID="{98465AD5-0ABD-7240-9A84-54FC34D07841}" presName="node" presStyleLbl="node1" presStyleIdx="4" presStyleCnt="5">
        <dgm:presLayoutVars>
          <dgm:bulletEnabled val="1"/>
        </dgm:presLayoutVars>
      </dgm:prSet>
      <dgm:spPr/>
      <dgm:t>
        <a:bodyPr/>
        <a:lstStyle/>
        <a:p>
          <a:endParaRPr lang="en-US"/>
        </a:p>
      </dgm:t>
    </dgm:pt>
  </dgm:ptLst>
  <dgm:cxnLst>
    <dgm:cxn modelId="{EE8D3EE8-C56E-074F-AE2E-03B0FA501516}" srcId="{E61D1551-2958-E345-B887-72EADD7E28A8}" destId="{25A28395-C579-8E42-A744-8A1D4A83EC1A}" srcOrd="3" destOrd="0" parTransId="{DCCEDA02-451A-3C4D-9A32-978F6F829101}" sibTransId="{C5FDAE10-BA98-A144-B27A-EA98F21E40EC}"/>
    <dgm:cxn modelId="{89FDBEEF-DD28-D140-9943-A845C251236B}" srcId="{E61D1551-2958-E345-B887-72EADD7E28A8}" destId="{C6D7E7C6-2331-7E46-82FB-1EB46B0E4B0C}" srcOrd="0" destOrd="0" parTransId="{88B16F54-C860-A249-90F8-5953AB29588A}" sibTransId="{D9FA7519-0EFD-4A43-A08E-99161E08AA2E}"/>
    <dgm:cxn modelId="{44E1E2D0-ADC5-4048-909B-5F6CEF6EC75B}" type="presOf" srcId="{E61D1551-2958-E345-B887-72EADD7E28A8}" destId="{D79EFBF0-0AC3-2A49-A1D5-1A814A14FEC6}" srcOrd="0" destOrd="0" presId="urn:microsoft.com/office/officeart/2005/8/layout/default"/>
    <dgm:cxn modelId="{0FFE581C-8E1F-C648-AA08-69E7C6AB4A90}" type="presOf" srcId="{90DD81B7-3628-584D-8BF9-AAA98C1564B9}" destId="{F7E6D391-A3DC-7246-8F5A-7704322ED3C8}" srcOrd="0" destOrd="0" presId="urn:microsoft.com/office/officeart/2005/8/layout/default"/>
    <dgm:cxn modelId="{2DCE17D9-E2EB-DB42-A7BE-8554ACE2D08A}" srcId="{E61D1551-2958-E345-B887-72EADD7E28A8}" destId="{90DD81B7-3628-584D-8BF9-AAA98C1564B9}" srcOrd="1" destOrd="0" parTransId="{D24003DB-1973-B14D-9551-112E033987BC}" sibTransId="{01D26B87-3A52-0C4A-B78F-CFD9A37D8024}"/>
    <dgm:cxn modelId="{F5EE94FF-85CE-8547-B7DE-A95D1C63AE56}" type="presOf" srcId="{98465AD5-0ABD-7240-9A84-54FC34D07841}" destId="{9F3CF309-6D7C-484C-9BC9-C0233EDD7ADB}" srcOrd="0" destOrd="0" presId="urn:microsoft.com/office/officeart/2005/8/layout/default"/>
    <dgm:cxn modelId="{0C6245A5-48B6-1B44-A211-1C29DB4CE56F}" srcId="{E61D1551-2958-E345-B887-72EADD7E28A8}" destId="{98465AD5-0ABD-7240-9A84-54FC34D07841}" srcOrd="4" destOrd="0" parTransId="{6F8DC2EF-C4E4-1948-9A47-4384CAEBF1D8}" sibTransId="{C31D0F1D-8973-7F4E-B210-08C91C95DEC2}"/>
    <dgm:cxn modelId="{CBE8B3BB-DF11-A547-9C58-3E64C188CE5C}" type="presOf" srcId="{25A28395-C579-8E42-A744-8A1D4A83EC1A}" destId="{866D88F9-A53D-E04F-893B-D2AA7FE683A9}" srcOrd="0" destOrd="0" presId="urn:microsoft.com/office/officeart/2005/8/layout/default"/>
    <dgm:cxn modelId="{EA34E311-031B-B548-8315-386390171653}" srcId="{E61D1551-2958-E345-B887-72EADD7E28A8}" destId="{90ACDA96-F682-AF4E-85BD-F157264B056F}" srcOrd="2" destOrd="0" parTransId="{921D2B13-9F68-4C4B-826A-B1ABA6C79DE1}" sibTransId="{EFD70AB6-244A-8B4F-89DB-0CD5448729B3}"/>
    <dgm:cxn modelId="{FDA8E7EF-828D-CC45-97B3-A1373B556073}" type="presOf" srcId="{C6D7E7C6-2331-7E46-82FB-1EB46B0E4B0C}" destId="{2FFA54B7-AFA5-6944-BFBB-AE8DC9D60E10}" srcOrd="0" destOrd="0" presId="urn:microsoft.com/office/officeart/2005/8/layout/default"/>
    <dgm:cxn modelId="{FB14C013-D3D6-6648-ABCD-B645664D18AC}" type="presOf" srcId="{90ACDA96-F682-AF4E-85BD-F157264B056F}" destId="{DCAF5970-3B51-CB43-809E-975D4671D056}" srcOrd="0" destOrd="0" presId="urn:microsoft.com/office/officeart/2005/8/layout/default"/>
    <dgm:cxn modelId="{ECCFF1F8-E6FC-E440-B94B-E009C43E2862}" type="presParOf" srcId="{D79EFBF0-0AC3-2A49-A1D5-1A814A14FEC6}" destId="{2FFA54B7-AFA5-6944-BFBB-AE8DC9D60E10}" srcOrd="0" destOrd="0" presId="urn:microsoft.com/office/officeart/2005/8/layout/default"/>
    <dgm:cxn modelId="{7B714550-89CB-FC40-BCAB-CDA15E9FF71E}" type="presParOf" srcId="{D79EFBF0-0AC3-2A49-A1D5-1A814A14FEC6}" destId="{3F33079D-CED7-7843-8CCA-794BF6AA1850}" srcOrd="1" destOrd="0" presId="urn:microsoft.com/office/officeart/2005/8/layout/default"/>
    <dgm:cxn modelId="{6D82E5D0-4D4A-B34D-B46F-1811F1AA1F9D}" type="presParOf" srcId="{D79EFBF0-0AC3-2A49-A1D5-1A814A14FEC6}" destId="{F7E6D391-A3DC-7246-8F5A-7704322ED3C8}" srcOrd="2" destOrd="0" presId="urn:microsoft.com/office/officeart/2005/8/layout/default"/>
    <dgm:cxn modelId="{9CCCB1E9-22D8-634A-842E-6DEA163ACA39}" type="presParOf" srcId="{D79EFBF0-0AC3-2A49-A1D5-1A814A14FEC6}" destId="{8D8EBA3E-4706-D047-B096-3509D7449ACE}" srcOrd="3" destOrd="0" presId="urn:microsoft.com/office/officeart/2005/8/layout/default"/>
    <dgm:cxn modelId="{57FF4646-982A-9D42-8EA8-D68FB48E183C}" type="presParOf" srcId="{D79EFBF0-0AC3-2A49-A1D5-1A814A14FEC6}" destId="{DCAF5970-3B51-CB43-809E-975D4671D056}" srcOrd="4" destOrd="0" presId="urn:microsoft.com/office/officeart/2005/8/layout/default"/>
    <dgm:cxn modelId="{D0352C6F-1AFC-C649-A6E9-D7B68E1934E6}" type="presParOf" srcId="{D79EFBF0-0AC3-2A49-A1D5-1A814A14FEC6}" destId="{45F3F087-07E9-774D-9963-937A9D82A32F}" srcOrd="5" destOrd="0" presId="urn:microsoft.com/office/officeart/2005/8/layout/default"/>
    <dgm:cxn modelId="{EA8947E2-B154-0D43-8416-85319E2F85AA}" type="presParOf" srcId="{D79EFBF0-0AC3-2A49-A1D5-1A814A14FEC6}" destId="{866D88F9-A53D-E04F-893B-D2AA7FE683A9}" srcOrd="6" destOrd="0" presId="urn:microsoft.com/office/officeart/2005/8/layout/default"/>
    <dgm:cxn modelId="{B549A3A5-DC5E-394E-B38B-7D3FDE3E7801}" type="presParOf" srcId="{D79EFBF0-0AC3-2A49-A1D5-1A814A14FEC6}" destId="{1F9B004F-124D-934E-B636-95FF02AA5EFF}" srcOrd="7" destOrd="0" presId="urn:microsoft.com/office/officeart/2005/8/layout/default"/>
    <dgm:cxn modelId="{0CD6999B-637F-964F-8029-86AC1FC44E36}" type="presParOf" srcId="{D79EFBF0-0AC3-2A49-A1D5-1A814A14FEC6}" destId="{9F3CF309-6D7C-484C-9BC9-C0233EDD7AD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E48F3D-28BB-5140-BF1A-7AE760ADCB16}"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F805F494-1CFC-4A4D-A026-AC8856F9DE7D}">
      <dgm:prSet/>
      <dgm:spPr/>
      <dgm:t>
        <a:bodyPr/>
        <a:lstStyle/>
        <a:p>
          <a:pPr rtl="0"/>
          <a:r>
            <a:rPr lang="en-US" i="1" dirty="0" smtClean="0">
              <a:solidFill>
                <a:srgbClr val="775F55"/>
              </a:solidFill>
            </a:rPr>
            <a:t>Foremost:</a:t>
          </a:r>
        </a:p>
        <a:p>
          <a:pPr rtl="0"/>
          <a:r>
            <a:rPr lang="en-US" dirty="0" smtClean="0">
              <a:solidFill>
                <a:srgbClr val="775F55"/>
              </a:solidFill>
            </a:rPr>
            <a:t> time consuming</a:t>
          </a:r>
          <a:endParaRPr lang="en-US" dirty="0">
            <a:solidFill>
              <a:srgbClr val="775F55"/>
            </a:solidFill>
          </a:endParaRPr>
        </a:p>
      </dgm:t>
    </dgm:pt>
    <dgm:pt modelId="{49A49EFB-091A-D54F-A754-DAAF5AF89F2F}" type="parTrans" cxnId="{57E94DC9-DC37-7848-8701-61819451514D}">
      <dgm:prSet/>
      <dgm:spPr/>
      <dgm:t>
        <a:bodyPr/>
        <a:lstStyle/>
        <a:p>
          <a:endParaRPr lang="en-US"/>
        </a:p>
      </dgm:t>
    </dgm:pt>
    <dgm:pt modelId="{99E0DC31-5EA8-354A-875B-07EBD247BE4A}" type="sibTrans" cxnId="{57E94DC9-DC37-7848-8701-61819451514D}">
      <dgm:prSet/>
      <dgm:spPr/>
      <dgm:t>
        <a:bodyPr/>
        <a:lstStyle/>
        <a:p>
          <a:endParaRPr lang="en-US"/>
        </a:p>
      </dgm:t>
    </dgm:pt>
    <dgm:pt modelId="{03813CAA-2021-1641-9912-236007A348C7}">
      <dgm:prSet/>
      <dgm:spPr/>
      <dgm:t>
        <a:bodyPr/>
        <a:lstStyle/>
        <a:p>
          <a:pPr rtl="0"/>
          <a:r>
            <a:rPr lang="en-US" dirty="0" smtClean="0"/>
            <a:t>Downloading all IEPs and combing through each one for Self-Regulation and School Readiness goals.</a:t>
          </a:r>
          <a:endParaRPr lang="en-US" dirty="0"/>
        </a:p>
      </dgm:t>
    </dgm:pt>
    <dgm:pt modelId="{AD70DB7B-759F-0547-BA92-DCBCDA0D4FC6}" type="parTrans" cxnId="{EB0C7E24-D675-034A-A40C-25B2CF5A30D8}">
      <dgm:prSet/>
      <dgm:spPr/>
      <dgm:t>
        <a:bodyPr/>
        <a:lstStyle/>
        <a:p>
          <a:endParaRPr lang="en-US"/>
        </a:p>
      </dgm:t>
    </dgm:pt>
    <dgm:pt modelId="{E935FC66-6B58-1849-9451-1E39D85D3E0A}" type="sibTrans" cxnId="{EB0C7E24-D675-034A-A40C-25B2CF5A30D8}">
      <dgm:prSet/>
      <dgm:spPr/>
      <dgm:t>
        <a:bodyPr/>
        <a:lstStyle/>
        <a:p>
          <a:endParaRPr lang="en-US"/>
        </a:p>
      </dgm:t>
    </dgm:pt>
    <dgm:pt modelId="{2378EF35-1A90-B342-BA35-21FE068123E3}">
      <dgm:prSet/>
      <dgm:spPr/>
      <dgm:t>
        <a:bodyPr/>
        <a:lstStyle/>
        <a:p>
          <a:pPr rtl="0"/>
          <a:r>
            <a:rPr lang="en-US" dirty="0" smtClean="0"/>
            <a:t>Sending individual emails to teachers each week.</a:t>
          </a:r>
          <a:endParaRPr lang="en-US" dirty="0"/>
        </a:p>
      </dgm:t>
    </dgm:pt>
    <dgm:pt modelId="{3FA8736D-C799-914E-9844-D9CC270D96E8}" type="parTrans" cxnId="{9B293519-54FD-FF49-8C02-25DF5087B6DF}">
      <dgm:prSet/>
      <dgm:spPr/>
      <dgm:t>
        <a:bodyPr/>
        <a:lstStyle/>
        <a:p>
          <a:endParaRPr lang="en-US"/>
        </a:p>
      </dgm:t>
    </dgm:pt>
    <dgm:pt modelId="{D85EA2E2-6588-584C-ACBA-1AFB028A1994}" type="sibTrans" cxnId="{9B293519-54FD-FF49-8C02-25DF5087B6DF}">
      <dgm:prSet/>
      <dgm:spPr/>
      <dgm:t>
        <a:bodyPr/>
        <a:lstStyle/>
        <a:p>
          <a:endParaRPr lang="en-US"/>
        </a:p>
      </dgm:t>
    </dgm:pt>
    <dgm:pt modelId="{DC625B08-6D5C-E34E-B482-9B037D38A89D}">
      <dgm:prSet/>
      <dgm:spPr/>
      <dgm:t>
        <a:bodyPr/>
        <a:lstStyle/>
        <a:p>
          <a:pPr rtl="0"/>
          <a:r>
            <a:rPr lang="en-US" dirty="0" smtClean="0"/>
            <a:t>Finding corresponding Flex Items within BIMAS to link to goals and setting up Flex Items for each student within the BIMAS system.</a:t>
          </a:r>
          <a:endParaRPr lang="en-US" dirty="0"/>
        </a:p>
      </dgm:t>
    </dgm:pt>
    <dgm:pt modelId="{93DEB84A-8FA3-A348-AA61-37004122E24E}" type="parTrans" cxnId="{52B2E48F-699D-4E47-8448-408ACA371306}">
      <dgm:prSet/>
      <dgm:spPr/>
      <dgm:t>
        <a:bodyPr/>
        <a:lstStyle/>
        <a:p>
          <a:endParaRPr lang="en-US"/>
        </a:p>
      </dgm:t>
    </dgm:pt>
    <dgm:pt modelId="{0A4E759A-1FD1-B046-B407-94C8E0F80BC3}" type="sibTrans" cxnId="{52B2E48F-699D-4E47-8448-408ACA371306}">
      <dgm:prSet/>
      <dgm:spPr/>
      <dgm:t>
        <a:bodyPr/>
        <a:lstStyle/>
        <a:p>
          <a:endParaRPr lang="en-US"/>
        </a:p>
      </dgm:t>
    </dgm:pt>
    <dgm:pt modelId="{1E20EC7E-D615-B645-99BA-6326C2E6FC5B}">
      <dgm:prSet/>
      <dgm:spPr/>
      <dgm:t>
        <a:bodyPr/>
        <a:lstStyle/>
        <a:p>
          <a:pPr algn="ctr" rtl="0"/>
          <a:r>
            <a:rPr lang="en-US" dirty="0" smtClean="0"/>
            <a:t>Running and printing reports in preparation for meetings.</a:t>
          </a:r>
          <a:endParaRPr lang="en-US" dirty="0"/>
        </a:p>
      </dgm:t>
    </dgm:pt>
    <dgm:pt modelId="{A99EDB61-A428-4B4B-A769-369DAE00F06B}" type="parTrans" cxnId="{DDEAEDD6-E3BF-6444-BDB6-475AD6813F8E}">
      <dgm:prSet/>
      <dgm:spPr/>
      <dgm:t>
        <a:bodyPr/>
        <a:lstStyle/>
        <a:p>
          <a:endParaRPr lang="en-US"/>
        </a:p>
      </dgm:t>
    </dgm:pt>
    <dgm:pt modelId="{CD36E6CA-4899-AA45-A57A-07E5A0DEFC7F}" type="sibTrans" cxnId="{DDEAEDD6-E3BF-6444-BDB6-475AD6813F8E}">
      <dgm:prSet/>
      <dgm:spPr/>
      <dgm:t>
        <a:bodyPr/>
        <a:lstStyle/>
        <a:p>
          <a:endParaRPr lang="en-US"/>
        </a:p>
      </dgm:t>
    </dgm:pt>
    <dgm:pt modelId="{5CF97D1F-6AEB-0F4C-8AD0-356F6CD10B20}" type="pres">
      <dgm:prSet presAssocID="{95E48F3D-28BB-5140-BF1A-7AE760ADCB16}" presName="diagram" presStyleCnt="0">
        <dgm:presLayoutVars>
          <dgm:chMax val="1"/>
          <dgm:dir/>
          <dgm:animLvl val="ctr"/>
          <dgm:resizeHandles val="exact"/>
        </dgm:presLayoutVars>
      </dgm:prSet>
      <dgm:spPr/>
      <dgm:t>
        <a:bodyPr/>
        <a:lstStyle/>
        <a:p>
          <a:endParaRPr lang="en-US"/>
        </a:p>
      </dgm:t>
    </dgm:pt>
    <dgm:pt modelId="{BE17C5CB-A37B-624E-AFEA-C0ACB107CB2C}" type="pres">
      <dgm:prSet presAssocID="{95E48F3D-28BB-5140-BF1A-7AE760ADCB16}" presName="matrix" presStyleCnt="0"/>
      <dgm:spPr/>
    </dgm:pt>
    <dgm:pt modelId="{2F551C2E-7053-D641-B625-2CF0444798F3}" type="pres">
      <dgm:prSet presAssocID="{95E48F3D-28BB-5140-BF1A-7AE760ADCB16}" presName="tile1" presStyleLbl="node1" presStyleIdx="0" presStyleCnt="4"/>
      <dgm:spPr/>
      <dgm:t>
        <a:bodyPr/>
        <a:lstStyle/>
        <a:p>
          <a:endParaRPr lang="en-US"/>
        </a:p>
      </dgm:t>
    </dgm:pt>
    <dgm:pt modelId="{A4624D16-E050-B144-95F1-AF1104131288}" type="pres">
      <dgm:prSet presAssocID="{95E48F3D-28BB-5140-BF1A-7AE760ADCB16}" presName="tile1text" presStyleLbl="node1" presStyleIdx="0" presStyleCnt="4">
        <dgm:presLayoutVars>
          <dgm:chMax val="0"/>
          <dgm:chPref val="0"/>
          <dgm:bulletEnabled val="1"/>
        </dgm:presLayoutVars>
      </dgm:prSet>
      <dgm:spPr/>
      <dgm:t>
        <a:bodyPr/>
        <a:lstStyle/>
        <a:p>
          <a:endParaRPr lang="en-US"/>
        </a:p>
      </dgm:t>
    </dgm:pt>
    <dgm:pt modelId="{FC21476E-EC35-E74C-A104-F2023DE2027B}" type="pres">
      <dgm:prSet presAssocID="{95E48F3D-28BB-5140-BF1A-7AE760ADCB16}" presName="tile2" presStyleLbl="node1" presStyleIdx="1" presStyleCnt="4"/>
      <dgm:spPr/>
      <dgm:t>
        <a:bodyPr/>
        <a:lstStyle/>
        <a:p>
          <a:endParaRPr lang="en-US"/>
        </a:p>
      </dgm:t>
    </dgm:pt>
    <dgm:pt modelId="{1C83C664-E34F-884A-826B-BF3A05D023F7}" type="pres">
      <dgm:prSet presAssocID="{95E48F3D-28BB-5140-BF1A-7AE760ADCB16}" presName="tile2text" presStyleLbl="node1" presStyleIdx="1" presStyleCnt="4">
        <dgm:presLayoutVars>
          <dgm:chMax val="0"/>
          <dgm:chPref val="0"/>
          <dgm:bulletEnabled val="1"/>
        </dgm:presLayoutVars>
      </dgm:prSet>
      <dgm:spPr/>
      <dgm:t>
        <a:bodyPr/>
        <a:lstStyle/>
        <a:p>
          <a:endParaRPr lang="en-US"/>
        </a:p>
      </dgm:t>
    </dgm:pt>
    <dgm:pt modelId="{58BFCCC3-AF8F-B043-8FCD-B3BD2C4CB3A6}" type="pres">
      <dgm:prSet presAssocID="{95E48F3D-28BB-5140-BF1A-7AE760ADCB16}" presName="tile3" presStyleLbl="node1" presStyleIdx="2" presStyleCnt="4"/>
      <dgm:spPr/>
      <dgm:t>
        <a:bodyPr/>
        <a:lstStyle/>
        <a:p>
          <a:endParaRPr lang="en-US"/>
        </a:p>
      </dgm:t>
    </dgm:pt>
    <dgm:pt modelId="{D2958487-5684-144E-B99D-0752F03D4221}" type="pres">
      <dgm:prSet presAssocID="{95E48F3D-28BB-5140-BF1A-7AE760ADCB16}" presName="tile3text" presStyleLbl="node1" presStyleIdx="2" presStyleCnt="4">
        <dgm:presLayoutVars>
          <dgm:chMax val="0"/>
          <dgm:chPref val="0"/>
          <dgm:bulletEnabled val="1"/>
        </dgm:presLayoutVars>
      </dgm:prSet>
      <dgm:spPr/>
      <dgm:t>
        <a:bodyPr/>
        <a:lstStyle/>
        <a:p>
          <a:endParaRPr lang="en-US"/>
        </a:p>
      </dgm:t>
    </dgm:pt>
    <dgm:pt modelId="{B200C9C9-1826-AF41-9752-0A02D4403B23}" type="pres">
      <dgm:prSet presAssocID="{95E48F3D-28BB-5140-BF1A-7AE760ADCB16}" presName="tile4" presStyleLbl="node1" presStyleIdx="3" presStyleCnt="4"/>
      <dgm:spPr/>
      <dgm:t>
        <a:bodyPr/>
        <a:lstStyle/>
        <a:p>
          <a:endParaRPr lang="en-US"/>
        </a:p>
      </dgm:t>
    </dgm:pt>
    <dgm:pt modelId="{12AB41A0-CC18-7A47-88E2-922D84899FBD}" type="pres">
      <dgm:prSet presAssocID="{95E48F3D-28BB-5140-BF1A-7AE760ADCB16}" presName="tile4text" presStyleLbl="node1" presStyleIdx="3" presStyleCnt="4">
        <dgm:presLayoutVars>
          <dgm:chMax val="0"/>
          <dgm:chPref val="0"/>
          <dgm:bulletEnabled val="1"/>
        </dgm:presLayoutVars>
      </dgm:prSet>
      <dgm:spPr/>
      <dgm:t>
        <a:bodyPr/>
        <a:lstStyle/>
        <a:p>
          <a:endParaRPr lang="en-US"/>
        </a:p>
      </dgm:t>
    </dgm:pt>
    <dgm:pt modelId="{4A17FD5E-94DA-3B47-A509-2DDD32F98035}" type="pres">
      <dgm:prSet presAssocID="{95E48F3D-28BB-5140-BF1A-7AE760ADCB16}" presName="centerTile" presStyleLbl="fgShp" presStyleIdx="0" presStyleCnt="1">
        <dgm:presLayoutVars>
          <dgm:chMax val="0"/>
          <dgm:chPref val="0"/>
        </dgm:presLayoutVars>
      </dgm:prSet>
      <dgm:spPr/>
      <dgm:t>
        <a:bodyPr/>
        <a:lstStyle/>
        <a:p>
          <a:endParaRPr lang="en-US"/>
        </a:p>
      </dgm:t>
    </dgm:pt>
  </dgm:ptLst>
  <dgm:cxnLst>
    <dgm:cxn modelId="{52B2E48F-699D-4E47-8448-408ACA371306}" srcId="{F805F494-1CFC-4A4D-A026-AC8856F9DE7D}" destId="{DC625B08-6D5C-E34E-B482-9B037D38A89D}" srcOrd="2" destOrd="0" parTransId="{93DEB84A-8FA3-A348-AA61-37004122E24E}" sibTransId="{0A4E759A-1FD1-B046-B407-94C8E0F80BC3}"/>
    <dgm:cxn modelId="{CE5F508B-9540-5C45-A501-2921059BC79A}" type="presOf" srcId="{F805F494-1CFC-4A4D-A026-AC8856F9DE7D}" destId="{4A17FD5E-94DA-3B47-A509-2DDD32F98035}" srcOrd="0" destOrd="0" presId="urn:microsoft.com/office/officeart/2005/8/layout/matrix1"/>
    <dgm:cxn modelId="{9B293519-54FD-FF49-8C02-25DF5087B6DF}" srcId="{F805F494-1CFC-4A4D-A026-AC8856F9DE7D}" destId="{2378EF35-1A90-B342-BA35-21FE068123E3}" srcOrd="1" destOrd="0" parTransId="{3FA8736D-C799-914E-9844-D9CC270D96E8}" sibTransId="{D85EA2E2-6588-584C-ACBA-1AFB028A1994}"/>
    <dgm:cxn modelId="{1F9A8C84-1608-3243-AB03-F2174FA479C9}" type="presOf" srcId="{1E20EC7E-D615-B645-99BA-6326C2E6FC5B}" destId="{B200C9C9-1826-AF41-9752-0A02D4403B23}" srcOrd="0" destOrd="0" presId="urn:microsoft.com/office/officeart/2005/8/layout/matrix1"/>
    <dgm:cxn modelId="{89183755-5BAB-E648-B831-6817E858582B}" type="presOf" srcId="{2378EF35-1A90-B342-BA35-21FE068123E3}" destId="{1C83C664-E34F-884A-826B-BF3A05D023F7}" srcOrd="1" destOrd="0" presId="urn:microsoft.com/office/officeart/2005/8/layout/matrix1"/>
    <dgm:cxn modelId="{20AD5961-5172-D24E-BF2A-DECEF7FE1A46}" type="presOf" srcId="{DC625B08-6D5C-E34E-B482-9B037D38A89D}" destId="{58BFCCC3-AF8F-B043-8FCD-B3BD2C4CB3A6}" srcOrd="0" destOrd="0" presId="urn:microsoft.com/office/officeart/2005/8/layout/matrix1"/>
    <dgm:cxn modelId="{52A6AB02-3BC8-AF44-BCF5-52E7EB4CF379}" type="presOf" srcId="{1E20EC7E-D615-B645-99BA-6326C2E6FC5B}" destId="{12AB41A0-CC18-7A47-88E2-922D84899FBD}" srcOrd="1" destOrd="0" presId="urn:microsoft.com/office/officeart/2005/8/layout/matrix1"/>
    <dgm:cxn modelId="{EB0C7E24-D675-034A-A40C-25B2CF5A30D8}" srcId="{F805F494-1CFC-4A4D-A026-AC8856F9DE7D}" destId="{03813CAA-2021-1641-9912-236007A348C7}" srcOrd="0" destOrd="0" parTransId="{AD70DB7B-759F-0547-BA92-DCBCDA0D4FC6}" sibTransId="{E935FC66-6B58-1849-9451-1E39D85D3E0A}"/>
    <dgm:cxn modelId="{A0663100-D288-4A40-9B3E-C41CFFCADE70}" type="presOf" srcId="{03813CAA-2021-1641-9912-236007A348C7}" destId="{2F551C2E-7053-D641-B625-2CF0444798F3}" srcOrd="0" destOrd="0" presId="urn:microsoft.com/office/officeart/2005/8/layout/matrix1"/>
    <dgm:cxn modelId="{FD5A578D-7456-C648-9059-61D479BE5B56}" type="presOf" srcId="{95E48F3D-28BB-5140-BF1A-7AE760ADCB16}" destId="{5CF97D1F-6AEB-0F4C-8AD0-356F6CD10B20}" srcOrd="0" destOrd="0" presId="urn:microsoft.com/office/officeart/2005/8/layout/matrix1"/>
    <dgm:cxn modelId="{57E94DC9-DC37-7848-8701-61819451514D}" srcId="{95E48F3D-28BB-5140-BF1A-7AE760ADCB16}" destId="{F805F494-1CFC-4A4D-A026-AC8856F9DE7D}" srcOrd="0" destOrd="0" parTransId="{49A49EFB-091A-D54F-A754-DAAF5AF89F2F}" sibTransId="{99E0DC31-5EA8-354A-875B-07EBD247BE4A}"/>
    <dgm:cxn modelId="{DDEAEDD6-E3BF-6444-BDB6-475AD6813F8E}" srcId="{F805F494-1CFC-4A4D-A026-AC8856F9DE7D}" destId="{1E20EC7E-D615-B645-99BA-6326C2E6FC5B}" srcOrd="3" destOrd="0" parTransId="{A99EDB61-A428-4B4B-A769-369DAE00F06B}" sibTransId="{CD36E6CA-4899-AA45-A57A-07E5A0DEFC7F}"/>
    <dgm:cxn modelId="{C3988FE9-04DC-0940-AE3C-70799DD95D0C}" type="presOf" srcId="{03813CAA-2021-1641-9912-236007A348C7}" destId="{A4624D16-E050-B144-95F1-AF1104131288}" srcOrd="1" destOrd="0" presId="urn:microsoft.com/office/officeart/2005/8/layout/matrix1"/>
    <dgm:cxn modelId="{BE7861EA-7D54-7E4B-A7B2-2C78B7588B41}" type="presOf" srcId="{2378EF35-1A90-B342-BA35-21FE068123E3}" destId="{FC21476E-EC35-E74C-A104-F2023DE2027B}" srcOrd="0" destOrd="0" presId="urn:microsoft.com/office/officeart/2005/8/layout/matrix1"/>
    <dgm:cxn modelId="{A9DA328C-3306-3F4D-BDBB-772EE36A77B5}" type="presOf" srcId="{DC625B08-6D5C-E34E-B482-9B037D38A89D}" destId="{D2958487-5684-144E-B99D-0752F03D4221}" srcOrd="1" destOrd="0" presId="urn:microsoft.com/office/officeart/2005/8/layout/matrix1"/>
    <dgm:cxn modelId="{54ABD9EA-C929-5C42-9C03-754684D9E48D}" type="presParOf" srcId="{5CF97D1F-6AEB-0F4C-8AD0-356F6CD10B20}" destId="{BE17C5CB-A37B-624E-AFEA-C0ACB107CB2C}" srcOrd="0" destOrd="0" presId="urn:microsoft.com/office/officeart/2005/8/layout/matrix1"/>
    <dgm:cxn modelId="{72298503-12B9-A147-A844-68255839D4CC}" type="presParOf" srcId="{BE17C5CB-A37B-624E-AFEA-C0ACB107CB2C}" destId="{2F551C2E-7053-D641-B625-2CF0444798F3}" srcOrd="0" destOrd="0" presId="urn:microsoft.com/office/officeart/2005/8/layout/matrix1"/>
    <dgm:cxn modelId="{3170313A-D570-B14C-AB4B-2F0DDE7DD54A}" type="presParOf" srcId="{BE17C5CB-A37B-624E-AFEA-C0ACB107CB2C}" destId="{A4624D16-E050-B144-95F1-AF1104131288}" srcOrd="1" destOrd="0" presId="urn:microsoft.com/office/officeart/2005/8/layout/matrix1"/>
    <dgm:cxn modelId="{399D3768-85EF-8844-841F-5ECFCBEEA2F5}" type="presParOf" srcId="{BE17C5CB-A37B-624E-AFEA-C0ACB107CB2C}" destId="{FC21476E-EC35-E74C-A104-F2023DE2027B}" srcOrd="2" destOrd="0" presId="urn:microsoft.com/office/officeart/2005/8/layout/matrix1"/>
    <dgm:cxn modelId="{CF5591B0-6411-1F4C-88BC-163DFA3E5589}" type="presParOf" srcId="{BE17C5CB-A37B-624E-AFEA-C0ACB107CB2C}" destId="{1C83C664-E34F-884A-826B-BF3A05D023F7}" srcOrd="3" destOrd="0" presId="urn:microsoft.com/office/officeart/2005/8/layout/matrix1"/>
    <dgm:cxn modelId="{CACDF3C0-60A9-0F4A-B6BB-28CB71E6CB7B}" type="presParOf" srcId="{BE17C5CB-A37B-624E-AFEA-C0ACB107CB2C}" destId="{58BFCCC3-AF8F-B043-8FCD-B3BD2C4CB3A6}" srcOrd="4" destOrd="0" presId="urn:microsoft.com/office/officeart/2005/8/layout/matrix1"/>
    <dgm:cxn modelId="{86C7EEAD-44AC-BA4A-A101-627F041AB06C}" type="presParOf" srcId="{BE17C5CB-A37B-624E-AFEA-C0ACB107CB2C}" destId="{D2958487-5684-144E-B99D-0752F03D4221}" srcOrd="5" destOrd="0" presId="urn:microsoft.com/office/officeart/2005/8/layout/matrix1"/>
    <dgm:cxn modelId="{7D22481D-D250-A340-99B3-3F366632F674}" type="presParOf" srcId="{BE17C5CB-A37B-624E-AFEA-C0ACB107CB2C}" destId="{B200C9C9-1826-AF41-9752-0A02D4403B23}" srcOrd="6" destOrd="0" presId="urn:microsoft.com/office/officeart/2005/8/layout/matrix1"/>
    <dgm:cxn modelId="{CD40EC74-20C2-014B-9ED7-889E6EEFDF3F}" type="presParOf" srcId="{BE17C5CB-A37B-624E-AFEA-C0ACB107CB2C}" destId="{12AB41A0-CC18-7A47-88E2-922D84899FBD}" srcOrd="7" destOrd="0" presId="urn:microsoft.com/office/officeart/2005/8/layout/matrix1"/>
    <dgm:cxn modelId="{794FB6FA-9378-EA46-BD9F-970312977671}" type="presParOf" srcId="{5CF97D1F-6AEB-0F4C-8AD0-356F6CD10B20}" destId="{4A17FD5E-94DA-3B47-A509-2DDD32F9803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BD6819-010E-D347-AC37-C640B574B63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01FCBAF7-BF32-704C-A109-C5D16BE83F82}">
      <dgm:prSet/>
      <dgm:spPr/>
      <dgm:t>
        <a:bodyPr/>
        <a:lstStyle/>
        <a:p>
          <a:r>
            <a:rPr lang="en-US" dirty="0" smtClean="0"/>
            <a:t>Not all teachers were willing to complete, and there was no mandate they do so.  Each week ~75% of the classrooms participated. </a:t>
          </a:r>
          <a:endParaRPr lang="en-US" dirty="0"/>
        </a:p>
      </dgm:t>
    </dgm:pt>
    <dgm:pt modelId="{E2B36078-CB48-5145-8C1B-0E675540F94A}" type="parTrans" cxnId="{068EFA31-5752-4D44-9877-9F2472EFC3E1}">
      <dgm:prSet/>
      <dgm:spPr/>
      <dgm:t>
        <a:bodyPr/>
        <a:lstStyle/>
        <a:p>
          <a:endParaRPr lang="en-US"/>
        </a:p>
      </dgm:t>
    </dgm:pt>
    <dgm:pt modelId="{FACF1947-18B0-9B41-97E7-C33BE62F8E7C}" type="sibTrans" cxnId="{068EFA31-5752-4D44-9877-9F2472EFC3E1}">
      <dgm:prSet/>
      <dgm:spPr/>
      <dgm:t>
        <a:bodyPr/>
        <a:lstStyle/>
        <a:p>
          <a:endParaRPr lang="en-US"/>
        </a:p>
      </dgm:t>
    </dgm:pt>
    <dgm:pt modelId="{15F9C33C-6DF3-0243-BF4A-3F14D3CF0646}">
      <dgm:prSet phldrT="[Text]"/>
      <dgm:spPr/>
      <dgm:t>
        <a:bodyPr/>
        <a:lstStyle/>
        <a:p>
          <a:r>
            <a:rPr lang="en-US" dirty="0" smtClean="0"/>
            <a:t>Flex Items were based on IEP goals set at the beginning of the year; no system to update goals as annual and re-evaluation meetings occurred.</a:t>
          </a:r>
          <a:endParaRPr lang="en-US" dirty="0"/>
        </a:p>
      </dgm:t>
    </dgm:pt>
    <dgm:pt modelId="{F75C433D-7A22-3C4E-871A-79B71E7494D0}" type="sibTrans" cxnId="{D2767AD1-89A4-D443-BB15-ADCAD3D64F4C}">
      <dgm:prSet/>
      <dgm:spPr/>
      <dgm:t>
        <a:bodyPr/>
        <a:lstStyle/>
        <a:p>
          <a:endParaRPr lang="en-US"/>
        </a:p>
      </dgm:t>
    </dgm:pt>
    <dgm:pt modelId="{6C75DFC0-20A2-574F-BD35-6E43E16FD770}" type="parTrans" cxnId="{D2767AD1-89A4-D443-BB15-ADCAD3D64F4C}">
      <dgm:prSet/>
      <dgm:spPr/>
      <dgm:t>
        <a:bodyPr/>
        <a:lstStyle/>
        <a:p>
          <a:endParaRPr lang="en-US"/>
        </a:p>
      </dgm:t>
    </dgm:pt>
    <dgm:pt modelId="{D64A47D8-D6FC-0F45-879D-16D949957644}">
      <dgm:prSet phldrT="[Text]"/>
      <dgm:spPr/>
      <dgm:t>
        <a:bodyPr/>
        <a:lstStyle/>
        <a:p>
          <a:r>
            <a:rPr lang="en-US" dirty="0" smtClean="0"/>
            <a:t>Flex Items were only as useful as the IEP goals themselves. </a:t>
          </a:r>
        </a:p>
      </dgm:t>
    </dgm:pt>
    <dgm:pt modelId="{A409CDF7-D7F0-A840-A523-1A065E137B12}" type="sibTrans" cxnId="{1298A2F2-EEAD-E149-89D3-62CE491975F2}">
      <dgm:prSet/>
      <dgm:spPr/>
      <dgm:t>
        <a:bodyPr/>
        <a:lstStyle/>
        <a:p>
          <a:endParaRPr lang="en-US"/>
        </a:p>
      </dgm:t>
    </dgm:pt>
    <dgm:pt modelId="{15911F22-2C91-124A-A4FB-59CA9D44AADF}" type="parTrans" cxnId="{1298A2F2-EEAD-E149-89D3-62CE491975F2}">
      <dgm:prSet/>
      <dgm:spPr/>
      <dgm:t>
        <a:bodyPr/>
        <a:lstStyle/>
        <a:p>
          <a:endParaRPr lang="en-US"/>
        </a:p>
      </dgm:t>
    </dgm:pt>
    <dgm:pt modelId="{73DF90C0-9460-A441-9B30-BF45CA75E38F}" type="pres">
      <dgm:prSet presAssocID="{C3BD6819-010E-D347-AC37-C640B574B63F}" presName="diagram" presStyleCnt="0">
        <dgm:presLayoutVars>
          <dgm:dir/>
          <dgm:resizeHandles val="exact"/>
        </dgm:presLayoutVars>
      </dgm:prSet>
      <dgm:spPr/>
      <dgm:t>
        <a:bodyPr/>
        <a:lstStyle/>
        <a:p>
          <a:endParaRPr lang="en-US"/>
        </a:p>
      </dgm:t>
    </dgm:pt>
    <dgm:pt modelId="{B7997987-6018-D24E-9AED-42A54A407476}" type="pres">
      <dgm:prSet presAssocID="{D64A47D8-D6FC-0F45-879D-16D949957644}" presName="node" presStyleLbl="node1" presStyleIdx="0" presStyleCnt="3">
        <dgm:presLayoutVars>
          <dgm:bulletEnabled val="1"/>
        </dgm:presLayoutVars>
      </dgm:prSet>
      <dgm:spPr/>
      <dgm:t>
        <a:bodyPr/>
        <a:lstStyle/>
        <a:p>
          <a:endParaRPr lang="en-US"/>
        </a:p>
      </dgm:t>
    </dgm:pt>
    <dgm:pt modelId="{04F0C72A-179A-F545-AADD-4D8E812B30D8}" type="pres">
      <dgm:prSet presAssocID="{A409CDF7-D7F0-A840-A523-1A065E137B12}" presName="sibTrans" presStyleCnt="0"/>
      <dgm:spPr/>
    </dgm:pt>
    <dgm:pt modelId="{3184F2E2-ABE1-9C4F-8308-F3B33D1E56AE}" type="pres">
      <dgm:prSet presAssocID="{15F9C33C-6DF3-0243-BF4A-3F14D3CF0646}" presName="node" presStyleLbl="node1" presStyleIdx="1" presStyleCnt="3">
        <dgm:presLayoutVars>
          <dgm:bulletEnabled val="1"/>
        </dgm:presLayoutVars>
      </dgm:prSet>
      <dgm:spPr/>
      <dgm:t>
        <a:bodyPr/>
        <a:lstStyle/>
        <a:p>
          <a:endParaRPr lang="en-US"/>
        </a:p>
      </dgm:t>
    </dgm:pt>
    <dgm:pt modelId="{524BD0B5-D061-A840-8A0F-B5B1CB9EBBAC}" type="pres">
      <dgm:prSet presAssocID="{F75C433D-7A22-3C4E-871A-79B71E7494D0}" presName="sibTrans" presStyleCnt="0"/>
      <dgm:spPr/>
    </dgm:pt>
    <dgm:pt modelId="{F4D3F8C3-07AB-2945-BA8E-0458909CEB49}" type="pres">
      <dgm:prSet presAssocID="{01FCBAF7-BF32-704C-A109-C5D16BE83F82}" presName="node" presStyleLbl="node1" presStyleIdx="2" presStyleCnt="3">
        <dgm:presLayoutVars>
          <dgm:bulletEnabled val="1"/>
        </dgm:presLayoutVars>
      </dgm:prSet>
      <dgm:spPr/>
      <dgm:t>
        <a:bodyPr/>
        <a:lstStyle/>
        <a:p>
          <a:endParaRPr lang="en-US"/>
        </a:p>
      </dgm:t>
    </dgm:pt>
  </dgm:ptLst>
  <dgm:cxnLst>
    <dgm:cxn modelId="{068EFA31-5752-4D44-9877-9F2472EFC3E1}" srcId="{C3BD6819-010E-D347-AC37-C640B574B63F}" destId="{01FCBAF7-BF32-704C-A109-C5D16BE83F82}" srcOrd="2" destOrd="0" parTransId="{E2B36078-CB48-5145-8C1B-0E675540F94A}" sibTransId="{FACF1947-18B0-9B41-97E7-C33BE62F8E7C}"/>
    <dgm:cxn modelId="{DC7A041E-B1FD-1D49-84E3-C4E2F81C1E56}" type="presOf" srcId="{01FCBAF7-BF32-704C-A109-C5D16BE83F82}" destId="{F4D3F8C3-07AB-2945-BA8E-0458909CEB49}" srcOrd="0" destOrd="0" presId="urn:microsoft.com/office/officeart/2005/8/layout/default"/>
    <dgm:cxn modelId="{D2767AD1-89A4-D443-BB15-ADCAD3D64F4C}" srcId="{C3BD6819-010E-D347-AC37-C640B574B63F}" destId="{15F9C33C-6DF3-0243-BF4A-3F14D3CF0646}" srcOrd="1" destOrd="0" parTransId="{6C75DFC0-20A2-574F-BD35-6E43E16FD770}" sibTransId="{F75C433D-7A22-3C4E-871A-79B71E7494D0}"/>
    <dgm:cxn modelId="{C15CAB8C-0AD0-F244-8A6D-9C2FD88BD953}" type="presOf" srcId="{15F9C33C-6DF3-0243-BF4A-3F14D3CF0646}" destId="{3184F2E2-ABE1-9C4F-8308-F3B33D1E56AE}" srcOrd="0" destOrd="0" presId="urn:microsoft.com/office/officeart/2005/8/layout/default"/>
    <dgm:cxn modelId="{DE02FDDD-9D98-334B-8938-FE6610BA6C9D}" type="presOf" srcId="{C3BD6819-010E-D347-AC37-C640B574B63F}" destId="{73DF90C0-9460-A441-9B30-BF45CA75E38F}" srcOrd="0" destOrd="0" presId="urn:microsoft.com/office/officeart/2005/8/layout/default"/>
    <dgm:cxn modelId="{1298A2F2-EEAD-E149-89D3-62CE491975F2}" srcId="{C3BD6819-010E-D347-AC37-C640B574B63F}" destId="{D64A47D8-D6FC-0F45-879D-16D949957644}" srcOrd="0" destOrd="0" parTransId="{15911F22-2C91-124A-A4FB-59CA9D44AADF}" sibTransId="{A409CDF7-D7F0-A840-A523-1A065E137B12}"/>
    <dgm:cxn modelId="{5EF71516-4561-7B4D-96A5-7DC5074617F2}" type="presOf" srcId="{D64A47D8-D6FC-0F45-879D-16D949957644}" destId="{B7997987-6018-D24E-9AED-42A54A407476}" srcOrd="0" destOrd="0" presId="urn:microsoft.com/office/officeart/2005/8/layout/default"/>
    <dgm:cxn modelId="{A6409967-E9A4-6B44-9571-FA98E1EA69C0}" type="presParOf" srcId="{73DF90C0-9460-A441-9B30-BF45CA75E38F}" destId="{B7997987-6018-D24E-9AED-42A54A407476}" srcOrd="0" destOrd="0" presId="urn:microsoft.com/office/officeart/2005/8/layout/default"/>
    <dgm:cxn modelId="{28D4EA85-B6BE-6C43-AED2-19C1186F5D24}" type="presParOf" srcId="{73DF90C0-9460-A441-9B30-BF45CA75E38F}" destId="{04F0C72A-179A-F545-AADD-4D8E812B30D8}" srcOrd="1" destOrd="0" presId="urn:microsoft.com/office/officeart/2005/8/layout/default"/>
    <dgm:cxn modelId="{37FBF695-6753-6943-A0FB-38AE6C90E0F2}" type="presParOf" srcId="{73DF90C0-9460-A441-9B30-BF45CA75E38F}" destId="{3184F2E2-ABE1-9C4F-8308-F3B33D1E56AE}" srcOrd="2" destOrd="0" presId="urn:microsoft.com/office/officeart/2005/8/layout/default"/>
    <dgm:cxn modelId="{7A7693F1-7BBF-A849-B425-2B6011A5AC34}" type="presParOf" srcId="{73DF90C0-9460-A441-9B30-BF45CA75E38F}" destId="{524BD0B5-D061-A840-8A0F-B5B1CB9EBBAC}" srcOrd="3" destOrd="0" presId="urn:microsoft.com/office/officeart/2005/8/layout/default"/>
    <dgm:cxn modelId="{D72D8C03-CBDA-8F4D-A22B-ACAA1BFF7E9B}" type="presParOf" srcId="{73DF90C0-9460-A441-9B30-BF45CA75E38F}" destId="{F4D3F8C3-07AB-2945-BA8E-0458909CEB4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A6C4A-C5C2-274C-A56A-F446EEB7923B}">
      <dsp:nvSpPr>
        <dsp:cNvPr id="0" name=""/>
        <dsp:cNvSpPr/>
      </dsp:nvSpPr>
      <dsp:spPr>
        <a:xfrm>
          <a:off x="0" y="3613665"/>
          <a:ext cx="7620000" cy="11860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The </a:t>
          </a:r>
          <a:r>
            <a:rPr lang="en-US" sz="1700" kern="1200" dirty="0" smtClean="0">
              <a:solidFill>
                <a:srgbClr val="775F55"/>
              </a:solidFill>
            </a:rPr>
            <a:t>Adaptive </a:t>
          </a:r>
          <a:r>
            <a:rPr lang="en-US" sz="1700" kern="1200" dirty="0" smtClean="0">
              <a:solidFill>
                <a:srgbClr val="FFFFFF"/>
              </a:solidFill>
            </a:rPr>
            <a:t>scales</a:t>
          </a:r>
          <a:r>
            <a:rPr lang="en-US" sz="1700" kern="1200" dirty="0" smtClean="0">
              <a:solidFill>
                <a:srgbClr val="775F55"/>
              </a:solidFill>
            </a:rPr>
            <a:t> </a:t>
          </a:r>
          <a:r>
            <a:rPr lang="en-US" sz="1700" kern="1200" dirty="0" smtClean="0"/>
            <a:t>ratings are described as:</a:t>
          </a:r>
        </a:p>
        <a:p>
          <a:pPr lvl="0" algn="ctr" defTabSz="755650" rtl="0">
            <a:lnSpc>
              <a:spcPct val="90000"/>
            </a:lnSpc>
            <a:spcBef>
              <a:spcPct val="0"/>
            </a:spcBef>
            <a:spcAft>
              <a:spcPct val="35000"/>
            </a:spcAft>
          </a:pPr>
          <a:r>
            <a:rPr lang="en-US" sz="1700" kern="1200" dirty="0" smtClean="0"/>
            <a:t>Strength, Typical, or Concern.</a:t>
          </a:r>
          <a:endParaRPr lang="en-US" sz="1700" kern="1200" dirty="0"/>
        </a:p>
      </dsp:txBody>
      <dsp:txXfrm>
        <a:off x="0" y="3613665"/>
        <a:ext cx="7620000" cy="1186085"/>
      </dsp:txXfrm>
    </dsp:sp>
    <dsp:sp modelId="{367E6FE3-6E7A-B14B-BEFD-A7BC871C6A7B}">
      <dsp:nvSpPr>
        <dsp:cNvPr id="0" name=""/>
        <dsp:cNvSpPr/>
      </dsp:nvSpPr>
      <dsp:spPr>
        <a:xfrm rot="10800000">
          <a:off x="0" y="1807257"/>
          <a:ext cx="7620000" cy="182419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The </a:t>
          </a:r>
          <a:r>
            <a:rPr lang="en-US" sz="1700" kern="1200" dirty="0" smtClean="0">
              <a:solidFill>
                <a:srgbClr val="775F55"/>
              </a:solidFill>
            </a:rPr>
            <a:t>Behavioral Concern </a:t>
          </a:r>
          <a:r>
            <a:rPr lang="en-US" sz="1700" kern="1200" dirty="0" smtClean="0"/>
            <a:t>Scale ratings are described as:</a:t>
          </a:r>
        </a:p>
        <a:p>
          <a:pPr lvl="0" algn="ctr" defTabSz="755650" rtl="0">
            <a:lnSpc>
              <a:spcPct val="90000"/>
            </a:lnSpc>
            <a:spcBef>
              <a:spcPct val="0"/>
            </a:spcBef>
            <a:spcAft>
              <a:spcPct val="35000"/>
            </a:spcAft>
          </a:pPr>
          <a:r>
            <a:rPr lang="en-US" sz="1700" kern="1200" dirty="0" smtClean="0"/>
            <a:t>Low Risk, Some Risk, or High Risk.  </a:t>
          </a:r>
          <a:endParaRPr lang="en-US" sz="1700" kern="1200" dirty="0"/>
        </a:p>
      </dsp:txBody>
      <dsp:txXfrm rot="10800000">
        <a:off x="0" y="1807257"/>
        <a:ext cx="7620000" cy="1185310"/>
      </dsp:txXfrm>
    </dsp:sp>
    <dsp:sp modelId="{951CBDEA-7824-A149-9710-49152814F084}">
      <dsp:nvSpPr>
        <dsp:cNvPr id="0" name=""/>
        <dsp:cNvSpPr/>
      </dsp:nvSpPr>
      <dsp:spPr>
        <a:xfrm rot="10800000">
          <a:off x="0" y="848"/>
          <a:ext cx="7620000" cy="182419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The BIMAS consists of:</a:t>
          </a:r>
        </a:p>
        <a:p>
          <a:pPr lvl="0" algn="ctr" defTabSz="755650" rtl="0">
            <a:lnSpc>
              <a:spcPct val="90000"/>
            </a:lnSpc>
            <a:spcBef>
              <a:spcPct val="0"/>
            </a:spcBef>
            <a:spcAft>
              <a:spcPct val="35000"/>
            </a:spcAft>
          </a:pPr>
          <a:r>
            <a:rPr lang="en-US" sz="1700" kern="1200" dirty="0" smtClean="0"/>
            <a:t>three </a:t>
          </a:r>
          <a:r>
            <a:rPr lang="en-US" sz="1700" kern="1200" dirty="0" smtClean="0">
              <a:solidFill>
                <a:srgbClr val="775F55"/>
              </a:solidFill>
            </a:rPr>
            <a:t>Behavioral Concern </a:t>
          </a:r>
          <a:r>
            <a:rPr lang="en-US" sz="1700" kern="1200" dirty="0" smtClean="0"/>
            <a:t>scales (Conduct, Negative Affect, and Cognitive/Attention)</a:t>
          </a:r>
        </a:p>
        <a:p>
          <a:pPr lvl="0" algn="ctr" defTabSz="755650" rtl="0">
            <a:lnSpc>
              <a:spcPct val="90000"/>
            </a:lnSpc>
            <a:spcBef>
              <a:spcPct val="0"/>
            </a:spcBef>
            <a:spcAft>
              <a:spcPct val="35000"/>
            </a:spcAft>
          </a:pPr>
          <a:r>
            <a:rPr lang="en-US" sz="1700" kern="1200" dirty="0" smtClean="0"/>
            <a:t>  two </a:t>
          </a:r>
          <a:r>
            <a:rPr lang="en-US" sz="1700" kern="1200" dirty="0" smtClean="0">
              <a:solidFill>
                <a:srgbClr val="775F55"/>
              </a:solidFill>
            </a:rPr>
            <a:t>Adaptive </a:t>
          </a:r>
          <a:r>
            <a:rPr lang="en-US" sz="1700" kern="1200" dirty="0" smtClean="0">
              <a:solidFill>
                <a:schemeClr val="bg1"/>
              </a:solidFill>
            </a:rPr>
            <a:t>scales</a:t>
          </a:r>
          <a:r>
            <a:rPr lang="en-US" sz="1700" kern="1200" dirty="0" smtClean="0">
              <a:solidFill>
                <a:srgbClr val="775F55"/>
              </a:solidFill>
            </a:rPr>
            <a:t> </a:t>
          </a:r>
          <a:r>
            <a:rPr lang="en-US" sz="1700" kern="1200" dirty="0" smtClean="0"/>
            <a:t>(Social and Academic Functioning).  </a:t>
          </a:r>
          <a:endParaRPr lang="en-US" sz="1700" kern="1200" dirty="0"/>
        </a:p>
      </dsp:txBody>
      <dsp:txXfrm rot="10800000">
        <a:off x="0" y="848"/>
        <a:ext cx="7620000" cy="118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382FB-DBE9-1D44-BC3B-1762B28386A8}">
      <dsp:nvSpPr>
        <dsp:cNvPr id="0" name=""/>
        <dsp:cNvSpPr/>
      </dsp:nvSpPr>
      <dsp:spPr>
        <a:xfrm>
          <a:off x="930" y="4230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1" kern="1200" dirty="0" smtClean="0">
              <a:solidFill>
                <a:schemeClr val="tx2"/>
              </a:solidFill>
            </a:rPr>
            <a:t>Capacity</a:t>
          </a:r>
          <a:r>
            <a:rPr lang="en-US" sz="2400" kern="1200" dirty="0" smtClean="0">
              <a:solidFill>
                <a:schemeClr val="tx2"/>
              </a:solidFill>
            </a:rPr>
            <a:t>:  </a:t>
          </a:r>
          <a:r>
            <a:rPr lang="en-US" sz="2400" kern="1200" dirty="0" smtClean="0"/>
            <a:t>(1) teachers set up Progress Monitoring and run Flex Individual Progress Reports independently and (2) teachers share the Flex Individual Progress Reports.</a:t>
          </a:r>
          <a:endParaRPr lang="en-US" sz="2400" kern="1200" dirty="0"/>
        </a:p>
      </dsp:txBody>
      <dsp:txXfrm>
        <a:off x="930" y="42304"/>
        <a:ext cx="3627685" cy="2176611"/>
      </dsp:txXfrm>
    </dsp:sp>
    <dsp:sp modelId="{AF7224FA-1C9D-CA47-802B-6B9AD9F18C40}">
      <dsp:nvSpPr>
        <dsp:cNvPr id="0" name=""/>
        <dsp:cNvSpPr/>
      </dsp:nvSpPr>
      <dsp:spPr>
        <a:xfrm>
          <a:off x="3991384" y="4230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1" kern="1200" dirty="0" smtClean="0">
              <a:solidFill>
                <a:srgbClr val="775F55"/>
              </a:solidFill>
            </a:rPr>
            <a:t>Flex Items</a:t>
          </a:r>
          <a:r>
            <a:rPr lang="en-US" sz="2400" kern="1200" dirty="0" smtClean="0">
              <a:solidFill>
                <a:srgbClr val="775F55"/>
              </a:solidFill>
            </a:rPr>
            <a:t>:  </a:t>
          </a:r>
          <a:r>
            <a:rPr lang="en-US" sz="2400" kern="1200" dirty="0" smtClean="0"/>
            <a:t>(1) utility of Flex Items versus directly copying IEP goals and (2) utility of positively stated behaviors when IEP goals frequently spoke to problem behaviors.</a:t>
          </a:r>
          <a:endParaRPr lang="en-US" sz="2400" kern="1200" dirty="0"/>
        </a:p>
      </dsp:txBody>
      <dsp:txXfrm>
        <a:off x="3991384" y="42304"/>
        <a:ext cx="3627685" cy="2176611"/>
      </dsp:txXfrm>
    </dsp:sp>
    <dsp:sp modelId="{BFB2D9FD-F4DB-8C49-8B61-46EFF4E17086}">
      <dsp:nvSpPr>
        <dsp:cNvPr id="0" name=""/>
        <dsp:cNvSpPr/>
      </dsp:nvSpPr>
      <dsp:spPr>
        <a:xfrm>
          <a:off x="1996157" y="258168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1" kern="1200" dirty="0" smtClean="0">
              <a:solidFill>
                <a:srgbClr val="775F55"/>
              </a:solidFill>
            </a:rPr>
            <a:t>Timing</a:t>
          </a:r>
          <a:r>
            <a:rPr lang="en-US" sz="2400" kern="1200" dirty="0" smtClean="0">
              <a:solidFill>
                <a:srgbClr val="775F55"/>
              </a:solidFill>
            </a:rPr>
            <a:t>:  </a:t>
          </a:r>
          <a:r>
            <a:rPr lang="en-US" sz="2400" kern="1200" dirty="0" smtClean="0"/>
            <a:t>System for updating Flex Items/Progress Monitoring as IEP goals change.</a:t>
          </a:r>
          <a:endParaRPr lang="en-US" sz="2400" kern="1200" dirty="0"/>
        </a:p>
      </dsp:txBody>
      <dsp:txXfrm>
        <a:off x="1996157" y="2581684"/>
        <a:ext cx="3627685" cy="217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496BF-CC2E-4F42-B1BD-F62E1EDE059F}">
      <dsp:nvSpPr>
        <dsp:cNvPr id="0" name=""/>
        <dsp:cNvSpPr/>
      </dsp:nvSpPr>
      <dsp:spPr>
        <a:xfrm>
          <a:off x="1876798" y="312038"/>
          <a:ext cx="4032504" cy="4032504"/>
        </a:xfrm>
        <a:prstGeom prst="pie">
          <a:avLst>
            <a:gd name="adj1" fmla="val 16200000"/>
            <a:gd name="adj2" fmla="val 180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i="1" kern="1200" dirty="0" smtClean="0"/>
            <a:t>Screening</a:t>
          </a:r>
          <a:endParaRPr lang="en-US" sz="2800" kern="1200" dirty="0"/>
        </a:p>
      </dsp:txBody>
      <dsp:txXfrm>
        <a:off x="4002023" y="1166545"/>
        <a:ext cx="1440180" cy="1200150"/>
      </dsp:txXfrm>
    </dsp:sp>
    <dsp:sp modelId="{EA619FA7-E528-6045-A4EC-56D61A518948}">
      <dsp:nvSpPr>
        <dsp:cNvPr id="0" name=""/>
        <dsp:cNvSpPr/>
      </dsp:nvSpPr>
      <dsp:spPr>
        <a:xfrm>
          <a:off x="1793747" y="456056"/>
          <a:ext cx="4032504" cy="4032504"/>
        </a:xfrm>
        <a:prstGeom prst="pie">
          <a:avLst>
            <a:gd name="adj1" fmla="val 1800000"/>
            <a:gd name="adj2" fmla="val 900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i="1" kern="1200" dirty="0" smtClean="0"/>
            <a:t>Student Progress Monitoring</a:t>
          </a:r>
          <a:endParaRPr lang="en-US" sz="2800" kern="1200" dirty="0"/>
        </a:p>
      </dsp:txBody>
      <dsp:txXfrm>
        <a:off x="2753867" y="3072384"/>
        <a:ext cx="2160270" cy="1056132"/>
      </dsp:txXfrm>
    </dsp:sp>
    <dsp:sp modelId="{C7B3F1C8-E3A6-914B-87E9-A6F7487A4400}">
      <dsp:nvSpPr>
        <dsp:cNvPr id="0" name=""/>
        <dsp:cNvSpPr/>
      </dsp:nvSpPr>
      <dsp:spPr>
        <a:xfrm>
          <a:off x="1710697" y="312038"/>
          <a:ext cx="4032504" cy="4032504"/>
        </a:xfrm>
        <a:prstGeom prst="pie">
          <a:avLst>
            <a:gd name="adj1" fmla="val 9000000"/>
            <a:gd name="adj2" fmla="val 1620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i="1" kern="1200" dirty="0" smtClean="0"/>
            <a:t>Program Evaluation</a:t>
          </a:r>
          <a:endParaRPr lang="en-US" sz="2800" kern="1200" dirty="0"/>
        </a:p>
      </dsp:txBody>
      <dsp:txXfrm>
        <a:off x="2177795" y="1166545"/>
        <a:ext cx="1440180" cy="1200150"/>
      </dsp:txXfrm>
    </dsp:sp>
    <dsp:sp modelId="{2A8BDC0E-57EE-F74D-BAEF-3A4B7C7F3117}">
      <dsp:nvSpPr>
        <dsp:cNvPr id="0" name=""/>
        <dsp:cNvSpPr/>
      </dsp:nvSpPr>
      <dsp:spPr>
        <a:xfrm>
          <a:off x="1627500" y="62407"/>
          <a:ext cx="4531766" cy="453176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4D7518A-BA81-6943-90F2-440C8BD25265}">
      <dsp:nvSpPr>
        <dsp:cNvPr id="0" name=""/>
        <dsp:cNvSpPr/>
      </dsp:nvSpPr>
      <dsp:spPr>
        <a:xfrm>
          <a:off x="1544116" y="206170"/>
          <a:ext cx="4531766" cy="453176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C58E16C-3EC4-5C47-8BE7-350A5240B095}">
      <dsp:nvSpPr>
        <dsp:cNvPr id="0" name=""/>
        <dsp:cNvSpPr/>
      </dsp:nvSpPr>
      <dsp:spPr>
        <a:xfrm>
          <a:off x="1460733" y="62407"/>
          <a:ext cx="4531766" cy="453176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3E136-2070-C544-8BF6-009D12C43547}">
      <dsp:nvSpPr>
        <dsp:cNvPr id="0" name=""/>
        <dsp:cNvSpPr/>
      </dsp:nvSpPr>
      <dsp:spPr>
        <a:xfrm>
          <a:off x="7674" y="6027"/>
          <a:ext cx="7604651" cy="221009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Data-based decision making and accountability </a:t>
          </a:r>
          <a:r>
            <a:rPr lang="en-US" sz="2400" kern="1200" dirty="0" smtClean="0"/>
            <a:t>is a “practice that permeates all aspects of service delivery” according to NASP’s Model of Comprehensive and Integrated School Psychological Services (2009).  </a:t>
          </a:r>
          <a:r>
            <a:rPr lang="en-US" sz="2400" kern="1200" dirty="0" smtClean="0">
              <a:solidFill>
                <a:schemeClr val="tx2"/>
              </a:solidFill>
            </a:rPr>
            <a:t>Progress monitoring is an essential component of these data-based decisions. </a:t>
          </a:r>
          <a:endParaRPr lang="en-US" sz="2400" kern="1200" dirty="0">
            <a:solidFill>
              <a:schemeClr val="tx2"/>
            </a:solidFill>
          </a:endParaRPr>
        </a:p>
      </dsp:txBody>
      <dsp:txXfrm>
        <a:off x="7674" y="6027"/>
        <a:ext cx="7604651" cy="2210097"/>
      </dsp:txXfrm>
    </dsp:sp>
    <dsp:sp modelId="{EC6E9ADA-E7FA-504F-96CA-D11E7D9DF087}">
      <dsp:nvSpPr>
        <dsp:cNvPr id="0" name=""/>
        <dsp:cNvSpPr/>
      </dsp:nvSpPr>
      <dsp:spPr>
        <a:xfrm>
          <a:off x="3843" y="2584474"/>
          <a:ext cx="7612313" cy="221009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775F55"/>
              </a:solidFill>
            </a:rPr>
            <a:t>Federal and state legislation has encouraged the use of formative measures as a means to track academic progress over time.  </a:t>
          </a:r>
          <a:r>
            <a:rPr lang="en-US" sz="2400" kern="1200" dirty="0" smtClean="0"/>
            <a:t>As such, many such measures are routinely used such as the Computerized Oral Reading Evaluation (CORE) measure of oral reading and the DIBELS measure of math fluency. </a:t>
          </a:r>
          <a:endParaRPr lang="en-US" sz="2400" kern="1200" dirty="0"/>
        </a:p>
      </dsp:txBody>
      <dsp:txXfrm>
        <a:off x="3843" y="2584474"/>
        <a:ext cx="7612313" cy="2210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5C369-B761-D043-87DF-B3E377B7BC3C}">
      <dsp:nvSpPr>
        <dsp:cNvPr id="0" name=""/>
        <dsp:cNvSpPr/>
      </dsp:nvSpPr>
      <dsp:spPr>
        <a:xfrm>
          <a:off x="3843" y="6027"/>
          <a:ext cx="7612313" cy="221009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Yet, while this legislation broadly calls for the use of both formative and summative measures in all areas, schools generally struggle to incorporate </a:t>
          </a:r>
          <a:r>
            <a:rPr lang="en-US" sz="2800" kern="1200" dirty="0" smtClean="0">
              <a:solidFill>
                <a:srgbClr val="775F55"/>
              </a:solidFill>
            </a:rPr>
            <a:t>formative assessment related to behavioral concerns</a:t>
          </a:r>
          <a:r>
            <a:rPr lang="en-US" sz="2800" kern="1200" dirty="0" smtClean="0"/>
            <a:t>. </a:t>
          </a:r>
          <a:endParaRPr lang="en-US" sz="2800" kern="1200" dirty="0"/>
        </a:p>
      </dsp:txBody>
      <dsp:txXfrm>
        <a:off x="3843" y="6027"/>
        <a:ext cx="7612313" cy="2210097"/>
      </dsp:txXfrm>
    </dsp:sp>
    <dsp:sp modelId="{DFBDD0A6-BAB8-0548-B88A-40DD17609885}">
      <dsp:nvSpPr>
        <dsp:cNvPr id="0" name=""/>
        <dsp:cNvSpPr/>
      </dsp:nvSpPr>
      <dsp:spPr>
        <a:xfrm>
          <a:off x="7674" y="2584474"/>
          <a:ext cx="7604651" cy="221009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Such struggles are supported by research suggested there is yet to be developed a progress monitoring tool for social behavior that serves as a </a:t>
          </a:r>
          <a:r>
            <a:rPr lang="en-US" sz="2800" kern="1200" dirty="0" smtClean="0">
              <a:solidFill>
                <a:srgbClr val="775F55"/>
              </a:solidFill>
            </a:rPr>
            <a:t>parallel</a:t>
          </a:r>
          <a:r>
            <a:rPr lang="en-US" sz="2800" kern="1200" dirty="0" smtClean="0"/>
            <a:t> to academic formative assessments (Gresham et. al. 2010).  </a:t>
          </a:r>
          <a:endParaRPr lang="en-US" sz="2800" kern="1200" dirty="0"/>
        </a:p>
      </dsp:txBody>
      <dsp:txXfrm>
        <a:off x="7674" y="2584474"/>
        <a:ext cx="7604651" cy="2210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1D90E-DFE1-F74E-8FB2-1753B6823AC8}">
      <dsp:nvSpPr>
        <dsp:cNvPr id="0" name=""/>
        <dsp:cNvSpPr/>
      </dsp:nvSpPr>
      <dsp:spPr>
        <a:xfrm>
          <a:off x="7674" y="6027"/>
          <a:ext cx="7604651" cy="221009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Progress monitoring is more valid, reliable and precise as the </a:t>
          </a:r>
          <a:r>
            <a:rPr lang="en-US" sz="3200" kern="1200" dirty="0" smtClean="0">
              <a:solidFill>
                <a:srgbClr val="775F55"/>
              </a:solidFill>
            </a:rPr>
            <a:t>number of data points </a:t>
          </a:r>
          <a:r>
            <a:rPr lang="en-US" sz="3200" kern="1200" dirty="0" smtClean="0"/>
            <a:t>increase (Christ et. al. 2013). </a:t>
          </a:r>
          <a:endParaRPr lang="en-US" sz="3200" kern="1200" dirty="0"/>
        </a:p>
      </dsp:txBody>
      <dsp:txXfrm>
        <a:off x="7674" y="6027"/>
        <a:ext cx="7604651" cy="2210097"/>
      </dsp:txXfrm>
    </dsp:sp>
    <dsp:sp modelId="{03AFB44B-3503-2D48-9B01-2C238FDA1861}">
      <dsp:nvSpPr>
        <dsp:cNvPr id="0" name=""/>
        <dsp:cNvSpPr/>
      </dsp:nvSpPr>
      <dsp:spPr>
        <a:xfrm>
          <a:off x="3843" y="2584474"/>
          <a:ext cx="7612313" cy="221009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rgbClr val="775F55"/>
              </a:solidFill>
            </a:rPr>
            <a:t>Graphing</a:t>
          </a:r>
          <a:r>
            <a:rPr lang="en-US" sz="3200" kern="1200" dirty="0" smtClean="0"/>
            <a:t> of student-level data including rate of progress and trend lines is proven to be key in evaluating student response to intervention (McDougal, LeBlanc, </a:t>
          </a:r>
          <a:r>
            <a:rPr lang="en-US" sz="3200" kern="1200" dirty="0" err="1" smtClean="0"/>
            <a:t>Hintze</a:t>
          </a:r>
          <a:r>
            <a:rPr lang="en-US" sz="3200" kern="1200" dirty="0" smtClean="0"/>
            <a:t> 2010). </a:t>
          </a:r>
          <a:endParaRPr lang="en-US" sz="3200" kern="1200" dirty="0"/>
        </a:p>
      </dsp:txBody>
      <dsp:txXfrm>
        <a:off x="3843" y="2584474"/>
        <a:ext cx="7612313" cy="22100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C5C19-5890-E842-ABCC-679740903DC5}">
      <dsp:nvSpPr>
        <dsp:cNvPr id="0" name=""/>
        <dsp:cNvSpPr/>
      </dsp:nvSpPr>
      <dsp:spPr>
        <a:xfrm>
          <a:off x="930" y="4230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Starting in November 2014, each Friday teachers received </a:t>
          </a:r>
          <a:r>
            <a:rPr lang="en-US" sz="2000" kern="1200" dirty="0" smtClean="0">
              <a:solidFill>
                <a:srgbClr val="775F55"/>
              </a:solidFill>
            </a:rPr>
            <a:t>weekly emails </a:t>
          </a:r>
          <a:r>
            <a:rPr lang="en-US" sz="2000" kern="1200" dirty="0" smtClean="0"/>
            <a:t>for BIMAS Progress Monitoring for all students with IEP Self-Regulation and School Readiness goals.</a:t>
          </a:r>
          <a:endParaRPr lang="en-US" sz="2000" kern="1200" dirty="0"/>
        </a:p>
      </dsp:txBody>
      <dsp:txXfrm>
        <a:off x="930" y="42304"/>
        <a:ext cx="3627685" cy="2176611"/>
      </dsp:txXfrm>
    </dsp:sp>
    <dsp:sp modelId="{C89D9665-9D45-6F49-8B19-3F071351AC04}">
      <dsp:nvSpPr>
        <dsp:cNvPr id="0" name=""/>
        <dsp:cNvSpPr/>
      </dsp:nvSpPr>
      <dsp:spPr>
        <a:xfrm>
          <a:off x="3991384" y="4230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Emails contained a </a:t>
          </a:r>
          <a:r>
            <a:rPr lang="en-US" sz="2000" kern="1200" dirty="0" smtClean="0">
              <a:solidFill>
                <a:srgbClr val="775F55"/>
              </a:solidFill>
            </a:rPr>
            <a:t>link</a:t>
          </a:r>
          <a:r>
            <a:rPr lang="en-US" sz="2000" kern="1200" dirty="0" smtClean="0"/>
            <a:t> to a website with one to six questions asking the frequency (very often, often, sometimes, rarely, never) of positively stated behaviors (i.e., “stayed on task”) observed within the last week. </a:t>
          </a:r>
          <a:endParaRPr lang="en-US" sz="2000" kern="1200" dirty="0"/>
        </a:p>
      </dsp:txBody>
      <dsp:txXfrm>
        <a:off x="3991384" y="42304"/>
        <a:ext cx="3627685" cy="2176611"/>
      </dsp:txXfrm>
    </dsp:sp>
    <dsp:sp modelId="{0A2C7F7B-1DF7-DB4C-ADC5-87A18EC8DD49}">
      <dsp:nvSpPr>
        <dsp:cNvPr id="0" name=""/>
        <dsp:cNvSpPr/>
      </dsp:nvSpPr>
      <dsp:spPr>
        <a:xfrm>
          <a:off x="1996157" y="258168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Completing Progress Monitoring  typically took </a:t>
          </a:r>
          <a:r>
            <a:rPr lang="en-US" sz="2000" kern="1200" dirty="0" smtClean="0">
              <a:solidFill>
                <a:srgbClr val="775F55"/>
              </a:solidFill>
            </a:rPr>
            <a:t>30 seconds</a:t>
          </a:r>
          <a:r>
            <a:rPr lang="en-US" sz="2000" kern="1200" dirty="0" smtClean="0"/>
            <a:t>, as answering the questions simply requires one to select a button on the computer screen and hit “save.”</a:t>
          </a:r>
          <a:endParaRPr lang="en-US" sz="2000" kern="1200" dirty="0"/>
        </a:p>
      </dsp:txBody>
      <dsp:txXfrm>
        <a:off x="1996157" y="2581684"/>
        <a:ext cx="3627685" cy="21766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A54B7-AFA5-6944-BFBB-AE8DC9D60E10}">
      <dsp:nvSpPr>
        <dsp:cNvPr id="0" name=""/>
        <dsp:cNvSpPr/>
      </dsp:nvSpPr>
      <dsp:spPr>
        <a:xfrm>
          <a:off x="0" y="719005"/>
          <a:ext cx="2606145" cy="156368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IEP </a:t>
          </a:r>
          <a:r>
            <a:rPr lang="en-US" sz="2800" kern="1200" dirty="0" smtClean="0"/>
            <a:t>meetings</a:t>
          </a:r>
          <a:endParaRPr lang="en-US" sz="1400" kern="1200" dirty="0"/>
        </a:p>
      </dsp:txBody>
      <dsp:txXfrm>
        <a:off x="0" y="719005"/>
        <a:ext cx="2606145" cy="1563687"/>
      </dsp:txXfrm>
    </dsp:sp>
    <dsp:sp modelId="{F7E6D391-A3DC-7246-8F5A-7704322ED3C8}">
      <dsp:nvSpPr>
        <dsp:cNvPr id="0" name=""/>
        <dsp:cNvSpPr/>
      </dsp:nvSpPr>
      <dsp:spPr>
        <a:xfrm>
          <a:off x="2866760" y="719005"/>
          <a:ext cx="2606145" cy="156368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 Support Team meetings</a:t>
          </a:r>
          <a:endParaRPr lang="en-US" sz="2400" kern="1200" dirty="0"/>
        </a:p>
      </dsp:txBody>
      <dsp:txXfrm>
        <a:off x="2866760" y="719005"/>
        <a:ext cx="2606145" cy="1563687"/>
      </dsp:txXfrm>
    </dsp:sp>
    <dsp:sp modelId="{DCAF5970-3B51-CB43-809E-975D4671D056}">
      <dsp:nvSpPr>
        <dsp:cNvPr id="0" name=""/>
        <dsp:cNvSpPr/>
      </dsp:nvSpPr>
      <dsp:spPr>
        <a:xfrm>
          <a:off x="5733520" y="719005"/>
          <a:ext cx="2606145" cy="156368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Behavior Plans  </a:t>
          </a:r>
        </a:p>
      </dsp:txBody>
      <dsp:txXfrm>
        <a:off x="5733520" y="719005"/>
        <a:ext cx="2606145" cy="1563687"/>
      </dsp:txXfrm>
    </dsp:sp>
    <dsp:sp modelId="{866D88F9-A53D-E04F-893B-D2AA7FE683A9}">
      <dsp:nvSpPr>
        <dsp:cNvPr id="0" name=""/>
        <dsp:cNvSpPr/>
      </dsp:nvSpPr>
      <dsp:spPr>
        <a:xfrm>
          <a:off x="1433380" y="2543307"/>
          <a:ext cx="2606145" cy="156368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Counseling </a:t>
          </a:r>
          <a:r>
            <a:rPr lang="en-US" sz="2400" kern="1200" dirty="0" smtClean="0">
              <a:sym typeface="Wingdings"/>
            </a:rPr>
            <a:t> </a:t>
          </a:r>
          <a:r>
            <a:rPr lang="en-US" sz="2400" kern="1200" dirty="0" smtClean="0"/>
            <a:t>ability to write relevant, data-based IEP goals</a:t>
          </a:r>
          <a:endParaRPr lang="en-US" sz="2400" kern="1200" dirty="0"/>
        </a:p>
      </dsp:txBody>
      <dsp:txXfrm>
        <a:off x="1433380" y="2543307"/>
        <a:ext cx="2606145" cy="1563687"/>
      </dsp:txXfrm>
    </dsp:sp>
    <dsp:sp modelId="{9F3CF309-6D7C-484C-9BC9-C0233EDD7ADB}">
      <dsp:nvSpPr>
        <dsp:cNvPr id="0" name=""/>
        <dsp:cNvSpPr/>
      </dsp:nvSpPr>
      <dsp:spPr>
        <a:xfrm>
          <a:off x="4300140" y="2543307"/>
          <a:ext cx="2606145" cy="156368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Department</a:t>
          </a:r>
          <a:endParaRPr lang="en-US" sz="3800" kern="1200" dirty="0"/>
        </a:p>
      </dsp:txBody>
      <dsp:txXfrm>
        <a:off x="4300140" y="2543307"/>
        <a:ext cx="2606145" cy="1563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51C2E-7053-D641-B625-2CF0444798F3}">
      <dsp:nvSpPr>
        <dsp:cNvPr id="0" name=""/>
        <dsp:cNvSpPr/>
      </dsp:nvSpPr>
      <dsp:spPr>
        <a:xfrm rot="16200000">
          <a:off x="704850" y="-704850"/>
          <a:ext cx="2400300" cy="3810000"/>
        </a:xfrm>
        <a:prstGeom prst="round1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Downloading all IEPs and combing through each one for Self-Regulation and School Readiness goals.</a:t>
          </a:r>
          <a:endParaRPr lang="en-US" sz="2100" kern="1200" dirty="0"/>
        </a:p>
      </dsp:txBody>
      <dsp:txXfrm rot="5400000">
        <a:off x="0" y="0"/>
        <a:ext cx="3810000" cy="1800225"/>
      </dsp:txXfrm>
    </dsp:sp>
    <dsp:sp modelId="{FC21476E-EC35-E74C-A104-F2023DE2027B}">
      <dsp:nvSpPr>
        <dsp:cNvPr id="0" name=""/>
        <dsp:cNvSpPr/>
      </dsp:nvSpPr>
      <dsp:spPr>
        <a:xfrm>
          <a:off x="3810000" y="0"/>
          <a:ext cx="3810000" cy="2400300"/>
        </a:xfrm>
        <a:prstGeom prst="round1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Sending individual emails to teachers each week.</a:t>
          </a:r>
          <a:endParaRPr lang="en-US" sz="2100" kern="1200" dirty="0"/>
        </a:p>
      </dsp:txBody>
      <dsp:txXfrm>
        <a:off x="3810000" y="0"/>
        <a:ext cx="3810000" cy="1800225"/>
      </dsp:txXfrm>
    </dsp:sp>
    <dsp:sp modelId="{58BFCCC3-AF8F-B043-8FCD-B3BD2C4CB3A6}">
      <dsp:nvSpPr>
        <dsp:cNvPr id="0" name=""/>
        <dsp:cNvSpPr/>
      </dsp:nvSpPr>
      <dsp:spPr>
        <a:xfrm rot="10800000">
          <a:off x="0" y="2400300"/>
          <a:ext cx="3810000" cy="2400300"/>
        </a:xfrm>
        <a:prstGeom prst="round1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Finding corresponding Flex Items within BIMAS to link to goals and setting up Flex Items for each student within the BIMAS system.</a:t>
          </a:r>
          <a:endParaRPr lang="en-US" sz="2100" kern="1200" dirty="0"/>
        </a:p>
      </dsp:txBody>
      <dsp:txXfrm rot="10800000">
        <a:off x="0" y="3000374"/>
        <a:ext cx="3810000" cy="1800225"/>
      </dsp:txXfrm>
    </dsp:sp>
    <dsp:sp modelId="{B200C9C9-1826-AF41-9752-0A02D4403B23}">
      <dsp:nvSpPr>
        <dsp:cNvPr id="0" name=""/>
        <dsp:cNvSpPr/>
      </dsp:nvSpPr>
      <dsp:spPr>
        <a:xfrm rot="5400000">
          <a:off x="4514850" y="1695450"/>
          <a:ext cx="2400300" cy="3810000"/>
        </a:xfrm>
        <a:prstGeom prst="round1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Running and printing reports in preparation for meetings.</a:t>
          </a:r>
          <a:endParaRPr lang="en-US" sz="2100" kern="1200" dirty="0"/>
        </a:p>
      </dsp:txBody>
      <dsp:txXfrm rot="-5400000">
        <a:off x="3810000" y="3000374"/>
        <a:ext cx="3810000" cy="1800225"/>
      </dsp:txXfrm>
    </dsp:sp>
    <dsp:sp modelId="{4A17FD5E-94DA-3B47-A509-2DDD32F98035}">
      <dsp:nvSpPr>
        <dsp:cNvPr id="0" name=""/>
        <dsp:cNvSpPr/>
      </dsp:nvSpPr>
      <dsp:spPr>
        <a:xfrm>
          <a:off x="2667000" y="1800224"/>
          <a:ext cx="2286000" cy="1200150"/>
        </a:xfrm>
        <a:prstGeom prst="roundRect">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solidFill>
                <a:srgbClr val="775F55"/>
              </a:solidFill>
            </a:rPr>
            <a:t>Foremost:</a:t>
          </a:r>
        </a:p>
        <a:p>
          <a:pPr lvl="0" algn="ctr" defTabSz="933450" rtl="0">
            <a:lnSpc>
              <a:spcPct val="90000"/>
            </a:lnSpc>
            <a:spcBef>
              <a:spcPct val="0"/>
            </a:spcBef>
            <a:spcAft>
              <a:spcPct val="35000"/>
            </a:spcAft>
          </a:pPr>
          <a:r>
            <a:rPr lang="en-US" sz="2100" kern="1200" dirty="0" smtClean="0">
              <a:solidFill>
                <a:srgbClr val="775F55"/>
              </a:solidFill>
            </a:rPr>
            <a:t> time consuming</a:t>
          </a:r>
          <a:endParaRPr lang="en-US" sz="2100" kern="1200" dirty="0">
            <a:solidFill>
              <a:srgbClr val="775F55"/>
            </a:solidFill>
          </a:endParaRPr>
        </a:p>
      </dsp:txBody>
      <dsp:txXfrm>
        <a:off x="2725586" y="1858810"/>
        <a:ext cx="2168828" cy="10829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97987-6018-D24E-9AED-42A54A407476}">
      <dsp:nvSpPr>
        <dsp:cNvPr id="0" name=""/>
        <dsp:cNvSpPr/>
      </dsp:nvSpPr>
      <dsp:spPr>
        <a:xfrm>
          <a:off x="930" y="4230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Flex Items were only as useful as the IEP goals themselves. </a:t>
          </a:r>
        </a:p>
      </dsp:txBody>
      <dsp:txXfrm>
        <a:off x="930" y="42304"/>
        <a:ext cx="3627685" cy="2176611"/>
      </dsp:txXfrm>
    </dsp:sp>
    <dsp:sp modelId="{3184F2E2-ABE1-9C4F-8308-F3B33D1E56AE}">
      <dsp:nvSpPr>
        <dsp:cNvPr id="0" name=""/>
        <dsp:cNvSpPr/>
      </dsp:nvSpPr>
      <dsp:spPr>
        <a:xfrm>
          <a:off x="3991384" y="4230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Flex Items were based on IEP goals set at the beginning of the year; no system to update goals as annual and re-evaluation meetings occurred.</a:t>
          </a:r>
          <a:endParaRPr lang="en-US" sz="2400" kern="1200" dirty="0"/>
        </a:p>
      </dsp:txBody>
      <dsp:txXfrm>
        <a:off x="3991384" y="42304"/>
        <a:ext cx="3627685" cy="2176611"/>
      </dsp:txXfrm>
    </dsp:sp>
    <dsp:sp modelId="{F4D3F8C3-07AB-2945-BA8E-0458909CEB49}">
      <dsp:nvSpPr>
        <dsp:cNvPr id="0" name=""/>
        <dsp:cNvSpPr/>
      </dsp:nvSpPr>
      <dsp:spPr>
        <a:xfrm>
          <a:off x="1996157" y="2581684"/>
          <a:ext cx="3627685" cy="2176611"/>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Not all teachers were willing to complete, and there was no mandate they do so.  Each week ~75% of the classrooms participated. </a:t>
          </a:r>
          <a:endParaRPr lang="en-US" sz="2400" kern="1200" dirty="0"/>
        </a:p>
      </dsp:txBody>
      <dsp:txXfrm>
        <a:off x="1996157" y="2581684"/>
        <a:ext cx="3627685" cy="21766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73DA80-5FC8-9E46-8080-B2E1FA28A8B2}" type="datetimeFigureOut">
              <a:rPr lang="en-US" smtClean="0"/>
              <a:t>2/12/16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777E006-1616-8D46-856F-42BA8402C21E}" type="slidenum">
              <a:rPr lang="en-US" smtClean="0"/>
              <a:t>‹#›</a:t>
            </a:fld>
            <a:endParaRPr lang="en-US"/>
          </a:p>
        </p:txBody>
      </p:sp>
    </p:spTree>
    <p:extLst>
      <p:ext uri="{BB962C8B-B14F-4D97-AF65-F5344CB8AC3E}">
        <p14:creationId xmlns:p14="http://schemas.microsoft.com/office/powerpoint/2010/main" val="4098036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Program</a:t>
            </a:r>
            <a:r>
              <a:rPr lang="en-US" baseline="0" dirty="0" smtClean="0"/>
              <a:t> Evaluation:  </a:t>
            </a:r>
            <a:r>
              <a:rPr lang="en-US" dirty="0" smtClean="0"/>
              <a:t>to gather evidence that intervention services are effective.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Screening:  as a brief screening device to detect students in need of further assessment and to identify their respective areas of strengths and needs.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Progress Monitoring:  to provide feedback about the progress of individual students or clients.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777E006-1616-8D46-856F-42BA8402C21E}" type="slidenum">
              <a:rPr lang="en-US" smtClean="0"/>
              <a:t>12</a:t>
            </a:fld>
            <a:endParaRPr lang="en-US"/>
          </a:p>
        </p:txBody>
      </p:sp>
    </p:spTree>
    <p:extLst>
      <p:ext uri="{BB962C8B-B14F-4D97-AF65-F5344CB8AC3E}">
        <p14:creationId xmlns:p14="http://schemas.microsoft.com/office/powerpoint/2010/main" val="362749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Yet, how often are these effectively monitored and accurately reported at IEP meetings?  Consider the implications for goals connected to School Psychology direct counseling service (generalization of skills) as well as teachers’ capacity.</a:t>
            </a:r>
          </a:p>
          <a:p>
            <a:endParaRPr lang="en-US" dirty="0"/>
          </a:p>
        </p:txBody>
      </p:sp>
      <p:sp>
        <p:nvSpPr>
          <p:cNvPr id="4" name="Slide Number Placeholder 3"/>
          <p:cNvSpPr>
            <a:spLocks noGrp="1"/>
          </p:cNvSpPr>
          <p:nvPr>
            <p:ph type="sldNum" sz="quarter" idx="10"/>
          </p:nvPr>
        </p:nvSpPr>
        <p:spPr/>
        <p:txBody>
          <a:bodyPr/>
          <a:lstStyle/>
          <a:p>
            <a:fld id="{B777E006-1616-8D46-856F-42BA8402C21E}" type="slidenum">
              <a:rPr lang="en-US" smtClean="0"/>
              <a:t>16</a:t>
            </a:fld>
            <a:endParaRPr lang="en-US"/>
          </a:p>
        </p:txBody>
      </p:sp>
    </p:spTree>
    <p:extLst>
      <p:ext uri="{BB962C8B-B14F-4D97-AF65-F5344CB8AC3E}">
        <p14:creationId xmlns:p14="http://schemas.microsoft.com/office/powerpoint/2010/main" val="80931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Flex Items (positively stated behaviors) were directly linked to wordage from the IEPs, and could, thus, be used as relevant data regarding progress toward IEP goals at annual /reevaluation IEP meetings. </a:t>
            </a:r>
          </a:p>
          <a:p>
            <a:endParaRPr lang="en-US" dirty="0"/>
          </a:p>
        </p:txBody>
      </p:sp>
      <p:sp>
        <p:nvSpPr>
          <p:cNvPr id="4" name="Slide Number Placeholder 3"/>
          <p:cNvSpPr>
            <a:spLocks noGrp="1"/>
          </p:cNvSpPr>
          <p:nvPr>
            <p:ph type="sldNum" sz="quarter" idx="10"/>
          </p:nvPr>
        </p:nvSpPr>
        <p:spPr/>
        <p:txBody>
          <a:bodyPr/>
          <a:lstStyle/>
          <a:p>
            <a:fld id="{B777E006-1616-8D46-856F-42BA8402C21E}" type="slidenum">
              <a:rPr lang="en-US" smtClean="0"/>
              <a:t>21</a:t>
            </a:fld>
            <a:endParaRPr lang="en-US"/>
          </a:p>
        </p:txBody>
      </p:sp>
    </p:spTree>
    <p:extLst>
      <p:ext uri="{BB962C8B-B14F-4D97-AF65-F5344CB8AC3E}">
        <p14:creationId xmlns:p14="http://schemas.microsoft.com/office/powerpoint/2010/main" val="298686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63 % is great - our universal screening only neared 70% THIS year, our fourth year of screening total.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63% for progress monitoring the first year you set it up is a success. :)</a:t>
            </a:r>
            <a:endParaRPr lang="en-US" dirty="0"/>
          </a:p>
        </p:txBody>
      </p:sp>
      <p:sp>
        <p:nvSpPr>
          <p:cNvPr id="4" name="Slide Number Placeholder 3"/>
          <p:cNvSpPr>
            <a:spLocks noGrp="1"/>
          </p:cNvSpPr>
          <p:nvPr>
            <p:ph type="sldNum" sz="quarter" idx="10"/>
          </p:nvPr>
        </p:nvSpPr>
        <p:spPr/>
        <p:txBody>
          <a:bodyPr/>
          <a:lstStyle/>
          <a:p>
            <a:fld id="{B777E006-1616-8D46-856F-42BA8402C21E}" type="slidenum">
              <a:rPr lang="en-US" smtClean="0"/>
              <a:t>22</a:t>
            </a:fld>
            <a:endParaRPr lang="en-US"/>
          </a:p>
        </p:txBody>
      </p:sp>
    </p:spTree>
    <p:extLst>
      <p:ext uri="{BB962C8B-B14F-4D97-AF65-F5344CB8AC3E}">
        <p14:creationId xmlns:p14="http://schemas.microsoft.com/office/powerpoint/2010/main" val="168551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2/12/16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2/12/16</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2/12/16</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7694"/>
            <a:ext cx="7543800" cy="2218068"/>
          </a:xfrm>
        </p:spPr>
        <p:txBody>
          <a:bodyPr/>
          <a:lstStyle/>
          <a:p>
            <a:r>
              <a:rPr lang="en-US" sz="2200" b="1" dirty="0" smtClean="0"/>
              <a:t>Individual Progress Monitoring </a:t>
            </a:r>
            <a:br>
              <a:rPr lang="en-US" sz="2200" b="1" dirty="0" smtClean="0"/>
            </a:br>
            <a:r>
              <a:rPr lang="en-US" sz="2200" b="1" dirty="0" smtClean="0"/>
              <a:t>as a Data-Based Decision Making </a:t>
            </a:r>
            <a:r>
              <a:rPr lang="en-US" sz="2200" b="1" dirty="0" smtClean="0"/>
              <a:t>Tool</a:t>
            </a:r>
            <a:br>
              <a:rPr lang="en-US" sz="2200" b="1" dirty="0" smtClean="0"/>
            </a:br>
            <a:r>
              <a:rPr lang="en-US" sz="2200" b="1" dirty="0" smtClean="0"/>
              <a:t/>
            </a:r>
            <a:br>
              <a:rPr lang="en-US" sz="2200" b="1" dirty="0" smtClean="0"/>
            </a:br>
            <a:r>
              <a:rPr lang="en-US" sz="2200" b="1" dirty="0"/>
              <a:t/>
            </a:r>
            <a:br>
              <a:rPr lang="en-US" sz="2200" b="1" dirty="0"/>
            </a:br>
            <a:endParaRPr lang="en-US" sz="2200" b="1" dirty="0"/>
          </a:p>
        </p:txBody>
      </p:sp>
      <p:sp>
        <p:nvSpPr>
          <p:cNvPr id="3" name="Subtitle 2"/>
          <p:cNvSpPr>
            <a:spLocks noGrp="1"/>
          </p:cNvSpPr>
          <p:nvPr>
            <p:ph type="subTitle" idx="1"/>
          </p:nvPr>
        </p:nvSpPr>
        <p:spPr>
          <a:xfrm>
            <a:off x="685800" y="2009532"/>
            <a:ext cx="6461760" cy="2426604"/>
          </a:xfrm>
        </p:spPr>
        <p:txBody>
          <a:bodyPr>
            <a:normAutofit/>
          </a:bodyPr>
          <a:lstStyle/>
          <a:p>
            <a:endParaRPr lang="en-US" dirty="0" smtClean="0">
              <a:latin typeface="Helvetica Neue UltraLight"/>
              <a:cs typeface="Helvetica Neue UltraLight"/>
            </a:endParaRPr>
          </a:p>
          <a:p>
            <a:r>
              <a:rPr lang="en-US" dirty="0" smtClean="0">
                <a:latin typeface="Helvetica Neue UltraLight"/>
                <a:cs typeface="Helvetica Neue UltraLight"/>
              </a:rPr>
              <a:t>Alex Freeman</a:t>
            </a:r>
          </a:p>
          <a:p>
            <a:r>
              <a:rPr lang="en-US" dirty="0" smtClean="0">
                <a:latin typeface="Helvetica Neue UltraLight"/>
                <a:cs typeface="Helvetica Neue UltraLight"/>
              </a:rPr>
              <a:t>February 12, 2016</a:t>
            </a:r>
          </a:p>
          <a:p>
            <a:endParaRPr lang="en-US" i="1" dirty="0"/>
          </a:p>
          <a:p>
            <a:r>
              <a:rPr lang="en-US" i="1" dirty="0" smtClean="0"/>
              <a:t>This presentation was financially supported in part by the Massachusetts School Psychologists Association as well as the Boston Teachers Union</a:t>
            </a:r>
            <a:r>
              <a:rPr lang="en-US" i="1" dirty="0" smtClean="0"/>
              <a:t>.</a:t>
            </a:r>
          </a:p>
          <a:p>
            <a:endParaRPr lang="en-US" i="1" dirty="0"/>
          </a:p>
          <a:p>
            <a:endParaRPr lang="en-US" i="1" dirty="0" smtClean="0"/>
          </a:p>
          <a:p>
            <a:endParaRPr lang="en-US" i="1" dirty="0"/>
          </a:p>
        </p:txBody>
      </p:sp>
      <p:pic>
        <p:nvPicPr>
          <p:cNvPr id="4" name="Picture 3" descr="Screen Shot 2016-02-12 at 10.07.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815293"/>
            <a:ext cx="2896923" cy="1528932"/>
          </a:xfrm>
          <a:prstGeom prst="rect">
            <a:avLst/>
          </a:prstGeom>
        </p:spPr>
      </p:pic>
    </p:spTree>
    <p:extLst>
      <p:ext uri="{BB962C8B-B14F-4D97-AF65-F5344CB8AC3E}">
        <p14:creationId xmlns:p14="http://schemas.microsoft.com/office/powerpoint/2010/main" val="4006167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BIMAS:</a:t>
            </a:r>
            <a:br>
              <a:rPr lang="en-US" dirty="0" smtClean="0"/>
            </a:br>
            <a:r>
              <a:rPr lang="en-US" sz="2400" dirty="0" smtClean="0">
                <a:latin typeface="Helvetica Neue UltraLight"/>
                <a:cs typeface="Helvetica Neue UltraLight"/>
              </a:rPr>
              <a:t>Adaptive Scales</a:t>
            </a:r>
            <a:endParaRPr lang="en-US" sz="2400" dirty="0">
              <a:latin typeface="Helvetica Neue UltraLight"/>
              <a:cs typeface="Helvetica Neue UltraLight"/>
            </a:endParaRPr>
          </a:p>
        </p:txBody>
      </p:sp>
      <p:pic>
        <p:nvPicPr>
          <p:cNvPr id="307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500" b="-2350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150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BIMAS:</a:t>
            </a:r>
            <a:br>
              <a:rPr lang="en-US" dirty="0"/>
            </a:br>
            <a:r>
              <a:rPr lang="en-US" sz="2400" dirty="0" smtClean="0">
                <a:latin typeface="Helvetica Neue UltraLight"/>
                <a:cs typeface="Helvetica Neue UltraLight"/>
              </a:rPr>
              <a:t>Universal Assessment</a:t>
            </a:r>
            <a:endParaRPr lang="en-US" sz="24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11" r="-2711"/>
          <a:stretch>
            <a:fillRect/>
          </a:stretch>
        </p:blipFill>
        <p:spPr/>
      </p:pic>
    </p:spTree>
    <p:extLst>
      <p:ext uri="{BB962C8B-B14F-4D97-AF65-F5344CB8AC3E}">
        <p14:creationId xmlns:p14="http://schemas.microsoft.com/office/powerpoint/2010/main" val="595304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BIMAS:  </a:t>
            </a:r>
            <a:br>
              <a:rPr lang="en-US" dirty="0" smtClean="0"/>
            </a:br>
            <a:r>
              <a:rPr lang="en-US" sz="2400" dirty="0" smtClean="0">
                <a:latin typeface="Helvetica Neue UltraLight"/>
                <a:cs typeface="Helvetica Neue UltraLight"/>
              </a:rPr>
              <a:t>Uses</a:t>
            </a:r>
            <a:endParaRPr lang="en-US" sz="2800" dirty="0">
              <a:latin typeface="Helvetica Neue UltraLight"/>
              <a:cs typeface="Helvetica Neue UltraLigh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107259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177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76423207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Progress Monitoring:</a:t>
            </a:r>
            <a:br>
              <a:rPr lang="en-US" dirty="0" smtClean="0"/>
            </a:br>
            <a:r>
              <a:rPr lang="en-US" sz="2400" dirty="0" smtClean="0">
                <a:latin typeface="Helvetica Neue UltraLight"/>
                <a:cs typeface="Helvetica Neue UltraLight"/>
              </a:rPr>
              <a:t>Research</a:t>
            </a:r>
            <a:r>
              <a:rPr lang="en-US" sz="2800" dirty="0" smtClean="0">
                <a:latin typeface="Helvetica Neue UltraLight"/>
                <a:cs typeface="Helvetica Neue UltraLight"/>
              </a:rPr>
              <a:t> and Legislation</a:t>
            </a:r>
            <a:endParaRPr lang="en-US" sz="2800" dirty="0">
              <a:latin typeface="Helvetica Neue UltraLight"/>
              <a:cs typeface="Helvetica Neue UltraLight"/>
            </a:endParaRPr>
          </a:p>
        </p:txBody>
      </p:sp>
    </p:spTree>
    <p:extLst>
      <p:ext uri="{BB962C8B-B14F-4D97-AF65-F5344CB8AC3E}">
        <p14:creationId xmlns:p14="http://schemas.microsoft.com/office/powerpoint/2010/main" val="299685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a:t>
            </a:r>
            <a:br>
              <a:rPr lang="en-US" dirty="0"/>
            </a:br>
            <a:r>
              <a:rPr lang="en-US" sz="2400" dirty="0">
                <a:latin typeface="Helvetica Neue UltraLight"/>
                <a:cs typeface="Helvetica Neue UltraLight"/>
              </a:rPr>
              <a:t>Research</a:t>
            </a:r>
            <a:r>
              <a:rPr lang="en-US" sz="2800" dirty="0">
                <a:latin typeface="Helvetica Neue UltraLight"/>
                <a:cs typeface="Helvetica Neue UltraLight"/>
              </a:rPr>
              <a:t> and Legislation</a:t>
            </a:r>
            <a:endParaRPr lang="en-US" dirty="0">
              <a:latin typeface="Helvetica Neue UltraLight"/>
              <a:cs typeface="Helvetica Neue Ultra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019513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431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br>
              <a:rPr lang="en-US" dirty="0" smtClean="0"/>
            </a:br>
            <a:r>
              <a:rPr lang="en-US" sz="2400" dirty="0" smtClean="0">
                <a:latin typeface="Helvetica Neue UltraLight"/>
                <a:cs typeface="Helvetica Neue UltraLight"/>
              </a:rPr>
              <a:t>Best Practices</a:t>
            </a:r>
            <a:r>
              <a:rPr lang="en-US" sz="3200" dirty="0" smtClean="0">
                <a:latin typeface="Helvetica Neue UltraLight"/>
                <a:cs typeface="Helvetica Neue UltraLight"/>
              </a:rPr>
              <a:t> </a:t>
            </a:r>
            <a:endParaRPr lang="en-US" sz="3200" dirty="0">
              <a:latin typeface="Helvetica Neue UltraLight"/>
              <a:cs typeface="Helvetica Neue Ultra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359871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59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br>
              <a:rPr lang="en-US" dirty="0" smtClean="0"/>
            </a:br>
            <a:r>
              <a:rPr lang="en-US" sz="2400" dirty="0" smtClean="0">
                <a:latin typeface="Helvetica Neue UltraLight"/>
                <a:cs typeface="Helvetica Neue UltraLight"/>
              </a:rPr>
              <a:t>Sample</a:t>
            </a:r>
            <a:r>
              <a:rPr lang="en-US" sz="2800" dirty="0" smtClean="0">
                <a:latin typeface="Helvetica Neue UltraLight"/>
                <a:cs typeface="Helvetica Neue UltraLight"/>
              </a:rPr>
              <a:t> IEP Goals</a:t>
            </a:r>
            <a:endParaRPr lang="en-US" sz="2800" dirty="0">
              <a:latin typeface="Helvetica Neue UltraLight"/>
              <a:cs typeface="Helvetica Neue UltraLight"/>
            </a:endParaRPr>
          </a:p>
        </p:txBody>
      </p:sp>
      <p:sp>
        <p:nvSpPr>
          <p:cNvPr id="3" name="Content Placeholder 2"/>
          <p:cNvSpPr>
            <a:spLocks noGrp="1"/>
          </p:cNvSpPr>
          <p:nvPr>
            <p:ph idx="1"/>
          </p:nvPr>
        </p:nvSpPr>
        <p:spPr/>
        <p:txBody>
          <a:bodyPr>
            <a:normAutofit/>
          </a:bodyPr>
          <a:lstStyle/>
          <a:p>
            <a:r>
              <a:rPr lang="en-US" dirty="0" smtClean="0"/>
              <a:t>…</a:t>
            </a:r>
            <a:r>
              <a:rPr lang="en-US" dirty="0"/>
              <a:t>decrease off-task and self-stimulatory behaviors, increase expressive language skills, and develop adaptive age appropriate socialization skills 90% of the time. </a:t>
            </a:r>
            <a:endParaRPr lang="en-US" dirty="0" smtClean="0"/>
          </a:p>
          <a:p>
            <a:r>
              <a:rPr lang="en-US" dirty="0" smtClean="0"/>
              <a:t>…</a:t>
            </a:r>
            <a:r>
              <a:rPr lang="en-US" dirty="0"/>
              <a:t>develop responsible behavior skills 80% of the time.  </a:t>
            </a:r>
          </a:p>
          <a:p>
            <a:r>
              <a:rPr lang="en-US" dirty="0"/>
              <a:t>…identify and manage feelings (i.e., anger, anxiety, stress, frustration) on a daily basis. </a:t>
            </a:r>
            <a:endParaRPr lang="en-US" dirty="0" smtClean="0"/>
          </a:p>
          <a:p>
            <a:r>
              <a:rPr lang="en-US" dirty="0"/>
              <a:t>…work productively in class with his peers despite being upset or having personal concerns. </a:t>
            </a:r>
            <a:endParaRPr lang="en-US" dirty="0" smtClean="0"/>
          </a:p>
          <a:p>
            <a:r>
              <a:rPr lang="en-US" dirty="0"/>
              <a:t>…initiate social interaction with a peer 80% of programmed opportunities</a:t>
            </a:r>
            <a:r>
              <a:rPr lang="en-US" dirty="0" smtClean="0"/>
              <a:t>.</a:t>
            </a:r>
          </a:p>
          <a:p>
            <a:r>
              <a:rPr lang="en-US" dirty="0"/>
              <a:t>…given a problem situation, </a:t>
            </a:r>
            <a:r>
              <a:rPr lang="en-US" dirty="0" smtClean="0"/>
              <a:t>will </a:t>
            </a:r>
            <a:r>
              <a:rPr lang="en-US" dirty="0"/>
              <a:t>engage in self-advocacy across 2 person and 2 settings with 90% of opportunities across 3 consecutive weeks. </a:t>
            </a:r>
            <a:endParaRPr lang="en-US" dirty="0" smtClean="0"/>
          </a:p>
          <a:p>
            <a:endParaRPr lang="en-US" dirty="0"/>
          </a:p>
          <a:p>
            <a:pPr marL="114300" indent="0">
              <a:buNone/>
            </a:pPr>
            <a:endParaRPr lang="en-US" dirty="0"/>
          </a:p>
          <a:p>
            <a:pPr lvl="1"/>
            <a:endParaRPr lang="en-US" dirty="0"/>
          </a:p>
        </p:txBody>
      </p:sp>
    </p:spTree>
    <p:extLst>
      <p:ext uri="{BB962C8B-B14F-4D97-AF65-F5344CB8AC3E}">
        <p14:creationId xmlns:p14="http://schemas.microsoft.com/office/powerpoint/2010/main" val="1953241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a:t>
            </a:r>
            <a:br>
              <a:rPr lang="en-US" dirty="0"/>
            </a:br>
            <a:r>
              <a:rPr lang="en-US" sz="2400" dirty="0" smtClean="0">
                <a:latin typeface="Helvetica Neue UltraLight"/>
                <a:cs typeface="Helvetica Neue UltraLight"/>
              </a:rPr>
              <a:t>Context – Haley </a:t>
            </a:r>
            <a:r>
              <a:rPr lang="en-US" sz="2400" dirty="0" err="1" smtClean="0">
                <a:latin typeface="Helvetica Neue UltraLight"/>
                <a:cs typeface="Helvetica Neue UltraLight"/>
              </a:rPr>
              <a:t>Piilot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0897559"/>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3312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a:t>
            </a:r>
            <a:br>
              <a:rPr lang="en-US" dirty="0"/>
            </a:br>
            <a:r>
              <a:rPr lang="en-US" sz="2400" dirty="0" smtClean="0">
                <a:latin typeface="Helvetica Neue UltraLight"/>
                <a:cs typeface="Helvetica Neue UltraLight"/>
              </a:rPr>
              <a:t>Context – Haley Pilot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9167480"/>
              </p:ext>
            </p:extLst>
          </p:nvPr>
        </p:nvGraphicFramePr>
        <p:xfrm>
          <a:off x="457200" y="1522292"/>
          <a:ext cx="7470501" cy="4828655"/>
        </p:xfrm>
        <a:graphic>
          <a:graphicData uri="http://schemas.openxmlformats.org/drawingml/2006/table">
            <a:tbl>
              <a:tblPr firstRow="1" bandRow="1">
                <a:tableStyleId>{5C22544A-7EE6-4342-B048-85BDC9FD1C3A}</a:tableStyleId>
              </a:tblPr>
              <a:tblGrid>
                <a:gridCol w="2490167"/>
                <a:gridCol w="2490167"/>
                <a:gridCol w="2490167"/>
              </a:tblGrid>
              <a:tr h="2053129">
                <a:tc gridSpan="3">
                  <a:txBody>
                    <a:bodyPr/>
                    <a:lstStyle/>
                    <a:p>
                      <a:pPr marL="0" marR="0" algn="ctr">
                        <a:spcBef>
                          <a:spcPts val="0"/>
                        </a:spcBef>
                        <a:spcAft>
                          <a:spcPts val="0"/>
                        </a:spcAft>
                      </a:pPr>
                      <a:r>
                        <a:rPr lang="en-US" sz="2400" dirty="0">
                          <a:effectLst/>
                          <a:latin typeface="Garamond"/>
                          <a:ea typeface="Cambria"/>
                          <a:cs typeface="Times New Roman"/>
                        </a:rPr>
                        <a:t> </a:t>
                      </a:r>
                      <a:endParaRPr lang="en-US" sz="2400" dirty="0">
                        <a:effectLst/>
                        <a:latin typeface="Times New Roman"/>
                        <a:ea typeface="Cambria"/>
                        <a:cs typeface="Times New Roman"/>
                      </a:endParaRPr>
                    </a:p>
                    <a:p>
                      <a:pPr marL="0" marR="0" algn="ctr">
                        <a:spcBef>
                          <a:spcPts val="0"/>
                        </a:spcBef>
                        <a:spcAft>
                          <a:spcPts val="0"/>
                        </a:spcAft>
                      </a:pPr>
                      <a:r>
                        <a:rPr lang="en-US" sz="2400" dirty="0">
                          <a:effectLst/>
                          <a:latin typeface="Garamond"/>
                          <a:ea typeface="Cambria"/>
                          <a:cs typeface="Times New Roman"/>
                        </a:rPr>
                        <a:t>Special </a:t>
                      </a:r>
                      <a:r>
                        <a:rPr lang="en-US" sz="2400" dirty="0" smtClean="0">
                          <a:effectLst/>
                          <a:latin typeface="Garamond"/>
                          <a:ea typeface="Cambria"/>
                          <a:cs typeface="Times New Roman"/>
                        </a:rPr>
                        <a:t>Populations</a:t>
                      </a:r>
                      <a:r>
                        <a:rPr lang="en-US" sz="2400" dirty="0">
                          <a:effectLst/>
                          <a:latin typeface="Garamond"/>
                          <a:ea typeface="Cambria"/>
                          <a:cs typeface="Times New Roman"/>
                        </a:rPr>
                        <a:t> </a:t>
                      </a:r>
                      <a:endParaRPr lang="en-US" sz="2400" dirty="0">
                        <a:effectLst/>
                        <a:latin typeface="Times New Roman"/>
                        <a:ea typeface="Cambria"/>
                        <a:cs typeface="Times New Roman"/>
                      </a:endParaRPr>
                    </a:p>
                  </a:txBody>
                  <a:tcPr marL="68580" marR="68580" marT="0" marB="0"/>
                </a:tc>
                <a:tc hMerge="1">
                  <a:txBody>
                    <a:bodyPr/>
                    <a:lstStyle/>
                    <a:p>
                      <a:endParaRPr lang="en-US"/>
                    </a:p>
                  </a:txBody>
                  <a:tcPr/>
                </a:tc>
                <a:tc hMerge="1">
                  <a:txBody>
                    <a:bodyPr/>
                    <a:lstStyle/>
                    <a:p>
                      <a:endParaRPr lang="en-US"/>
                    </a:p>
                  </a:txBody>
                  <a:tcPr/>
                </a:tc>
              </a:tr>
              <a:tr h="1387763">
                <a:tc>
                  <a:txBody>
                    <a:bodyPr/>
                    <a:lstStyle/>
                    <a:p>
                      <a:pPr marL="0" marR="0" algn="ctr">
                        <a:spcBef>
                          <a:spcPts val="0"/>
                        </a:spcBef>
                        <a:spcAft>
                          <a:spcPts val="0"/>
                        </a:spcAft>
                      </a:pPr>
                      <a:r>
                        <a:rPr lang="en-US" sz="2400" i="1">
                          <a:effectLst/>
                          <a:latin typeface="Garamond"/>
                          <a:ea typeface="Cambria"/>
                          <a:cs typeface="Times New Roman"/>
                        </a:rPr>
                        <a:t>Special Education</a:t>
                      </a:r>
                      <a:endParaRPr lang="en-US" sz="2400">
                        <a:effectLst/>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2400" i="1" dirty="0">
                          <a:effectLst/>
                          <a:latin typeface="Garamond"/>
                          <a:ea typeface="Cambria"/>
                          <a:cs typeface="Times New Roman"/>
                        </a:rPr>
                        <a:t>English Language Learner</a:t>
                      </a:r>
                      <a:endParaRPr lang="en-US" sz="2400" dirty="0">
                        <a:effectLst/>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2400" i="1" dirty="0">
                          <a:effectLst/>
                          <a:latin typeface="Garamond"/>
                          <a:ea typeface="Cambria"/>
                          <a:cs typeface="Times New Roman"/>
                        </a:rPr>
                        <a:t>Low </a:t>
                      </a:r>
                      <a:r>
                        <a:rPr lang="en-US" sz="2400" i="1" dirty="0" smtClean="0">
                          <a:effectLst/>
                          <a:latin typeface="Garamond"/>
                          <a:ea typeface="Cambria"/>
                          <a:cs typeface="Times New Roman"/>
                        </a:rPr>
                        <a:t>Income</a:t>
                      </a:r>
                      <a:endParaRPr lang="en-US" sz="2400" dirty="0">
                        <a:effectLst/>
                        <a:latin typeface="Times New Roman"/>
                        <a:ea typeface="Cambria"/>
                        <a:cs typeface="Times New Roman"/>
                      </a:endParaRPr>
                    </a:p>
                    <a:p>
                      <a:pPr marL="0" marR="0" algn="ctr">
                        <a:spcBef>
                          <a:spcPts val="0"/>
                        </a:spcBef>
                        <a:spcAft>
                          <a:spcPts val="0"/>
                        </a:spcAft>
                      </a:pPr>
                      <a:r>
                        <a:rPr lang="en-US" sz="2400" i="1" dirty="0">
                          <a:effectLst/>
                          <a:latin typeface="Garamond"/>
                          <a:ea typeface="Cambria"/>
                          <a:cs typeface="Times New Roman"/>
                        </a:rPr>
                        <a:t> </a:t>
                      </a:r>
                      <a:endParaRPr lang="en-US" sz="2400" dirty="0">
                        <a:effectLst/>
                        <a:latin typeface="Times New Roman"/>
                        <a:ea typeface="Cambria"/>
                        <a:cs typeface="Times New Roman"/>
                      </a:endParaRPr>
                    </a:p>
                  </a:txBody>
                  <a:tcPr marL="68580" marR="68580" marT="0" marB="0"/>
                </a:tc>
              </a:tr>
              <a:tr h="1387763">
                <a:tc>
                  <a:txBody>
                    <a:bodyPr/>
                    <a:lstStyle/>
                    <a:p>
                      <a:pPr marL="0" marR="0" algn="ctr">
                        <a:spcBef>
                          <a:spcPts val="0"/>
                        </a:spcBef>
                        <a:spcAft>
                          <a:spcPts val="0"/>
                        </a:spcAft>
                      </a:pPr>
                      <a:r>
                        <a:rPr lang="en-US" sz="2400">
                          <a:effectLst/>
                          <a:latin typeface="Garamond"/>
                          <a:ea typeface="Cambria"/>
                          <a:cs typeface="Times New Roman"/>
                        </a:rPr>
                        <a:t>22.4%</a:t>
                      </a:r>
                      <a:endParaRPr lang="en-US" sz="2400">
                        <a:effectLst/>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2400">
                          <a:effectLst/>
                          <a:latin typeface="Garamond"/>
                          <a:ea typeface="Cambria"/>
                          <a:cs typeface="Times New Roman"/>
                        </a:rPr>
                        <a:t>14.5%</a:t>
                      </a:r>
                      <a:endParaRPr lang="en-US" sz="2400">
                        <a:effectLst/>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2400" dirty="0">
                          <a:effectLst/>
                          <a:latin typeface="Garamond"/>
                          <a:ea typeface="Cambria"/>
                          <a:cs typeface="Times New Roman"/>
                        </a:rPr>
                        <a:t>51.0%</a:t>
                      </a:r>
                      <a:endParaRPr lang="en-US" sz="2400" dirty="0">
                        <a:effectLst/>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1740393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br>
              <a:rPr lang="en-US" dirty="0" smtClean="0"/>
            </a:br>
            <a:r>
              <a:rPr lang="en-US" sz="2400" dirty="0" smtClean="0">
                <a:latin typeface="Helvetica Neue UltraLight"/>
                <a:cs typeface="Helvetica Neue UltraLight"/>
              </a:rPr>
              <a:t>Self-Regulation and School Readiness Goals</a:t>
            </a:r>
            <a:endParaRPr lang="en-US" sz="2400" dirty="0">
              <a:latin typeface="Helvetica Neue UltraLight"/>
              <a:cs typeface="Helvetica Neue Ultra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429643"/>
              </p:ext>
            </p:extLst>
          </p:nvPr>
        </p:nvGraphicFramePr>
        <p:xfrm>
          <a:off x="457200" y="1489224"/>
          <a:ext cx="7620000" cy="5151839"/>
        </p:xfrm>
        <a:graphic>
          <a:graphicData uri="http://schemas.openxmlformats.org/drawingml/2006/table">
            <a:tbl>
              <a:tblPr firstRow="1" bandRow="1">
                <a:tableStyleId>{5C22544A-7EE6-4342-B048-85BDC9FD1C3A}</a:tableStyleId>
              </a:tblPr>
              <a:tblGrid>
                <a:gridCol w="1905000"/>
                <a:gridCol w="1905000"/>
                <a:gridCol w="1905000"/>
                <a:gridCol w="1905000"/>
              </a:tblGrid>
              <a:tr h="703320">
                <a:tc gridSpan="4">
                  <a:txBody>
                    <a:bodyPr/>
                    <a:lstStyle/>
                    <a:p>
                      <a:pPr marL="0" marR="0" algn="ctr">
                        <a:spcBef>
                          <a:spcPts val="0"/>
                        </a:spcBef>
                        <a:spcAft>
                          <a:spcPts val="0"/>
                        </a:spcAft>
                      </a:pPr>
                      <a:r>
                        <a:rPr lang="en-US" sz="1600" i="1" dirty="0">
                          <a:effectLst/>
                          <a:latin typeface="Garamond"/>
                          <a:ea typeface="ＭＳ 明朝"/>
                          <a:cs typeface="Times New Roman"/>
                        </a:rPr>
                        <a:t> </a:t>
                      </a:r>
                      <a:endParaRPr lang="en-US" sz="1600" dirty="0">
                        <a:effectLst/>
                        <a:latin typeface="Cambria"/>
                        <a:ea typeface="ＭＳ 明朝"/>
                        <a:cs typeface="Times New Roman"/>
                      </a:endParaRPr>
                    </a:p>
                    <a:p>
                      <a:pPr marL="0" marR="0" algn="ctr">
                        <a:spcBef>
                          <a:spcPts val="0"/>
                        </a:spcBef>
                        <a:spcAft>
                          <a:spcPts val="0"/>
                        </a:spcAft>
                      </a:pPr>
                      <a:r>
                        <a:rPr lang="en-US" sz="1600" dirty="0">
                          <a:effectLst/>
                          <a:latin typeface="Garamond"/>
                          <a:ea typeface="ＭＳ 明朝"/>
                          <a:cs typeface="Times New Roman"/>
                        </a:rPr>
                        <a:t>IEP Goal Analysis</a:t>
                      </a:r>
                      <a:endParaRPr lang="en-US" sz="1600" dirty="0">
                        <a:effectLst/>
                        <a:latin typeface="Cambria"/>
                        <a:ea typeface="ＭＳ 明朝"/>
                        <a:cs typeface="Times New Roman"/>
                      </a:endParaRPr>
                    </a:p>
                    <a:p>
                      <a:pPr marL="0" marR="0" algn="ctr">
                        <a:spcBef>
                          <a:spcPts val="0"/>
                        </a:spcBef>
                        <a:spcAft>
                          <a:spcPts val="0"/>
                        </a:spcAft>
                      </a:pPr>
                      <a:r>
                        <a:rPr lang="en-US" sz="1600" i="1" dirty="0">
                          <a:effectLst/>
                          <a:latin typeface="Garamond"/>
                          <a:ea typeface="ＭＳ 明朝"/>
                          <a:cs typeface="Times New Roman"/>
                        </a:rPr>
                        <a:t> </a:t>
                      </a:r>
                      <a:endParaRPr lang="en-US" sz="1600" dirty="0">
                        <a:effectLst/>
                        <a:latin typeface="Cambria"/>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820539">
                <a:tc>
                  <a:txBody>
                    <a:bodyPr/>
                    <a:lstStyle/>
                    <a:p>
                      <a:pPr marL="0" marR="0">
                        <a:spcBef>
                          <a:spcPts val="0"/>
                        </a:spcBef>
                        <a:spcAft>
                          <a:spcPts val="0"/>
                        </a:spcAft>
                      </a:pPr>
                      <a:r>
                        <a:rPr lang="en-US" sz="1400" b="1" i="0">
                          <a:effectLst/>
                          <a:latin typeface="Garamond"/>
                          <a:ea typeface="ＭＳ 明朝"/>
                          <a:cs typeface="Times New Roman"/>
                        </a:rPr>
                        <a:t>Disability category</a:t>
                      </a:r>
                      <a:endParaRPr lang="en-US" sz="1400" b="1" i="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b="1" i="0" dirty="0">
                          <a:effectLst/>
                          <a:latin typeface="Garamond"/>
                          <a:ea typeface="ＭＳ 明朝"/>
                          <a:cs typeface="Times New Roman"/>
                        </a:rPr>
                        <a:t>Total IEPs</a:t>
                      </a:r>
                      <a:endParaRPr lang="en-US" sz="1400" b="1" i="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b="1" i="0" dirty="0">
                          <a:effectLst/>
                          <a:latin typeface="Garamond"/>
                          <a:ea typeface="ＭＳ 明朝"/>
                          <a:cs typeface="Times New Roman"/>
                        </a:rPr>
                        <a:t>Number students with </a:t>
                      </a:r>
                      <a:r>
                        <a:rPr lang="en-US" sz="1400" b="1" i="0" dirty="0" smtClean="0">
                          <a:effectLst/>
                          <a:latin typeface="Garamond"/>
                          <a:ea typeface="ＭＳ 明朝"/>
                          <a:cs typeface="Times New Roman"/>
                        </a:rPr>
                        <a:t>Self-Regulation </a:t>
                      </a:r>
                      <a:r>
                        <a:rPr lang="en-US" sz="1400" b="1" i="0" dirty="0">
                          <a:effectLst/>
                          <a:latin typeface="Garamond"/>
                          <a:ea typeface="ＭＳ 明朝"/>
                          <a:cs typeface="Times New Roman"/>
                        </a:rPr>
                        <a:t>or </a:t>
                      </a:r>
                      <a:r>
                        <a:rPr lang="en-US" sz="1400" b="1" i="0" dirty="0" smtClean="0">
                          <a:effectLst/>
                          <a:latin typeface="Garamond"/>
                          <a:ea typeface="ＭＳ 明朝"/>
                          <a:cs typeface="Times New Roman"/>
                        </a:rPr>
                        <a:t>School </a:t>
                      </a:r>
                      <a:r>
                        <a:rPr lang="en-US" sz="1400" b="1" i="0" dirty="0">
                          <a:effectLst/>
                          <a:latin typeface="Garamond"/>
                          <a:ea typeface="ＭＳ 明朝"/>
                          <a:cs typeface="Times New Roman"/>
                        </a:rPr>
                        <a:t>R</a:t>
                      </a:r>
                      <a:r>
                        <a:rPr lang="en-US" sz="1400" b="1" i="0" dirty="0" smtClean="0">
                          <a:effectLst/>
                          <a:latin typeface="Garamond"/>
                          <a:ea typeface="ＭＳ 明朝"/>
                          <a:cs typeface="Times New Roman"/>
                        </a:rPr>
                        <a:t>eadiness </a:t>
                      </a:r>
                      <a:r>
                        <a:rPr lang="en-US" sz="1400" b="1" i="0" dirty="0">
                          <a:effectLst/>
                          <a:latin typeface="Garamond"/>
                          <a:ea typeface="ＭＳ 明朝"/>
                          <a:cs typeface="Times New Roman"/>
                        </a:rPr>
                        <a:t>goals</a:t>
                      </a:r>
                      <a:endParaRPr lang="en-US" sz="1400" b="1" i="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b="1" i="0" dirty="0">
                          <a:effectLst/>
                          <a:latin typeface="Garamond"/>
                          <a:ea typeface="ＭＳ 明朝"/>
                          <a:cs typeface="Times New Roman"/>
                        </a:rPr>
                        <a:t>Percentage of </a:t>
                      </a:r>
                      <a:r>
                        <a:rPr lang="en-US" sz="1400" b="1" i="0" dirty="0" smtClean="0">
                          <a:effectLst/>
                          <a:latin typeface="Garamond"/>
                          <a:ea typeface="ＭＳ 明朝"/>
                          <a:cs typeface="Times New Roman"/>
                        </a:rPr>
                        <a:t>disability category </a:t>
                      </a:r>
                      <a:r>
                        <a:rPr lang="en-US" sz="1400" b="1" i="0" dirty="0">
                          <a:effectLst/>
                          <a:latin typeface="Garamond"/>
                          <a:ea typeface="ＭＳ 明朝"/>
                          <a:cs typeface="Times New Roman"/>
                        </a:rPr>
                        <a:t>with </a:t>
                      </a:r>
                      <a:r>
                        <a:rPr lang="en-US" sz="1400" b="1" i="0" dirty="0" smtClean="0">
                          <a:effectLst/>
                          <a:latin typeface="Garamond"/>
                          <a:ea typeface="ＭＳ 明朝"/>
                          <a:cs typeface="Times New Roman"/>
                        </a:rPr>
                        <a:t>Self-Regulation </a:t>
                      </a:r>
                      <a:r>
                        <a:rPr lang="en-US" sz="1400" b="1" i="0" dirty="0">
                          <a:effectLst/>
                          <a:latin typeface="Garamond"/>
                          <a:ea typeface="ＭＳ 明朝"/>
                          <a:cs typeface="Times New Roman"/>
                        </a:rPr>
                        <a:t>or </a:t>
                      </a:r>
                      <a:r>
                        <a:rPr lang="en-US" sz="1400" b="1" i="0" dirty="0" smtClean="0">
                          <a:effectLst/>
                          <a:latin typeface="Garamond"/>
                          <a:ea typeface="ＭＳ 明朝"/>
                          <a:cs typeface="Times New Roman"/>
                        </a:rPr>
                        <a:t>School </a:t>
                      </a:r>
                      <a:r>
                        <a:rPr lang="en-US" sz="1400" b="1" i="0" dirty="0">
                          <a:effectLst/>
                          <a:latin typeface="Garamond"/>
                          <a:ea typeface="ＭＳ 明朝"/>
                          <a:cs typeface="Times New Roman"/>
                        </a:rPr>
                        <a:t>R</a:t>
                      </a:r>
                      <a:r>
                        <a:rPr lang="en-US" sz="1400" b="1" i="0" dirty="0" smtClean="0">
                          <a:effectLst/>
                          <a:latin typeface="Garamond"/>
                          <a:ea typeface="ＭＳ 明朝"/>
                          <a:cs typeface="Times New Roman"/>
                        </a:rPr>
                        <a:t>eadiness </a:t>
                      </a:r>
                      <a:r>
                        <a:rPr lang="en-US" sz="1400" b="1" i="0" dirty="0">
                          <a:effectLst/>
                          <a:latin typeface="Garamond"/>
                          <a:ea typeface="ＭＳ 明朝"/>
                          <a:cs typeface="Times New Roman"/>
                        </a:rPr>
                        <a:t>goals</a:t>
                      </a:r>
                      <a:endParaRPr lang="en-US" sz="1400" b="1" i="0" dirty="0">
                        <a:effectLst/>
                        <a:latin typeface="Cambria"/>
                        <a:ea typeface="ＭＳ 明朝"/>
                        <a:cs typeface="Times New Roman"/>
                      </a:endParaRPr>
                    </a:p>
                  </a:txBody>
                  <a:tcPr marL="68580" marR="68580" marT="0" marB="0"/>
                </a:tc>
              </a:tr>
              <a:tr h="468880">
                <a:tc>
                  <a:txBody>
                    <a:bodyPr/>
                    <a:lstStyle/>
                    <a:p>
                      <a:pPr marL="0" marR="0">
                        <a:spcBef>
                          <a:spcPts val="0"/>
                        </a:spcBef>
                        <a:spcAft>
                          <a:spcPts val="0"/>
                        </a:spcAft>
                      </a:pPr>
                      <a:r>
                        <a:rPr lang="en-US" sz="1600" b="0">
                          <a:effectLst/>
                          <a:latin typeface="Garamond"/>
                          <a:ea typeface="ＭＳ 明朝"/>
                          <a:cs typeface="Times New Roman"/>
                        </a:rPr>
                        <a:t>Autism</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32</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dirty="0">
                          <a:effectLst/>
                          <a:latin typeface="Garamond"/>
                          <a:ea typeface="ＭＳ 明朝"/>
                          <a:cs typeface="Times New Roman"/>
                        </a:rPr>
                        <a:t>27</a:t>
                      </a:r>
                      <a:endParaRPr lang="en-US" sz="1600" b="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84%</a:t>
                      </a:r>
                      <a:endParaRPr lang="en-US" sz="1600" b="0">
                        <a:effectLst/>
                        <a:latin typeface="Cambria"/>
                        <a:ea typeface="ＭＳ 明朝"/>
                        <a:cs typeface="Times New Roman"/>
                      </a:endParaRPr>
                    </a:p>
                    <a:p>
                      <a:pPr marL="0" marR="0">
                        <a:spcBef>
                          <a:spcPts val="0"/>
                        </a:spcBef>
                        <a:spcAft>
                          <a:spcPts val="0"/>
                        </a:spcAft>
                      </a:pPr>
                      <a:r>
                        <a:rPr lang="en-US" sz="1600" b="0">
                          <a:effectLst/>
                          <a:latin typeface="Garamond"/>
                          <a:ea typeface="ＭＳ 明朝"/>
                          <a:cs typeface="Times New Roman"/>
                        </a:rPr>
                        <a:t> </a:t>
                      </a:r>
                      <a:endParaRPr lang="en-US" sz="1600" b="0">
                        <a:effectLst/>
                        <a:latin typeface="Cambria"/>
                        <a:ea typeface="ＭＳ 明朝"/>
                        <a:cs typeface="Times New Roman"/>
                      </a:endParaRPr>
                    </a:p>
                  </a:txBody>
                  <a:tcPr marL="68580" marR="68580" marT="0" marB="0"/>
                </a:tc>
              </a:tr>
              <a:tr h="468880">
                <a:tc>
                  <a:txBody>
                    <a:bodyPr/>
                    <a:lstStyle/>
                    <a:p>
                      <a:pPr marL="0" marR="0">
                        <a:spcBef>
                          <a:spcPts val="0"/>
                        </a:spcBef>
                        <a:spcAft>
                          <a:spcPts val="0"/>
                        </a:spcAft>
                      </a:pPr>
                      <a:r>
                        <a:rPr lang="en-US" sz="1600" b="0">
                          <a:effectLst/>
                          <a:latin typeface="Garamond"/>
                          <a:ea typeface="ＭＳ 明朝"/>
                          <a:cs typeface="Times New Roman"/>
                        </a:rPr>
                        <a:t>Communication</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23</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4</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17%</a:t>
                      </a:r>
                      <a:endParaRPr lang="en-US" sz="1600" b="0">
                        <a:effectLst/>
                        <a:latin typeface="Cambria"/>
                        <a:ea typeface="ＭＳ 明朝"/>
                        <a:cs typeface="Times New Roman"/>
                      </a:endParaRPr>
                    </a:p>
                    <a:p>
                      <a:pPr marL="0" marR="0">
                        <a:spcBef>
                          <a:spcPts val="0"/>
                        </a:spcBef>
                        <a:spcAft>
                          <a:spcPts val="0"/>
                        </a:spcAft>
                      </a:pPr>
                      <a:r>
                        <a:rPr lang="en-US" sz="1600" b="0">
                          <a:effectLst/>
                          <a:latin typeface="Garamond"/>
                          <a:ea typeface="ＭＳ 明朝"/>
                          <a:cs typeface="Times New Roman"/>
                        </a:rPr>
                        <a:t> </a:t>
                      </a:r>
                      <a:endParaRPr lang="en-US" sz="1600" b="0">
                        <a:effectLst/>
                        <a:latin typeface="Cambria"/>
                        <a:ea typeface="ＭＳ 明朝"/>
                        <a:cs typeface="Times New Roman"/>
                      </a:endParaRPr>
                    </a:p>
                  </a:txBody>
                  <a:tcPr marL="68580" marR="68580" marT="0" marB="0"/>
                </a:tc>
              </a:tr>
              <a:tr h="640799">
                <a:tc>
                  <a:txBody>
                    <a:bodyPr/>
                    <a:lstStyle/>
                    <a:p>
                      <a:pPr marL="0" marR="0">
                        <a:spcBef>
                          <a:spcPts val="0"/>
                        </a:spcBef>
                        <a:spcAft>
                          <a:spcPts val="0"/>
                        </a:spcAft>
                      </a:pPr>
                      <a:r>
                        <a:rPr lang="en-US" sz="1600" b="0">
                          <a:effectLst/>
                          <a:latin typeface="Garamond"/>
                          <a:ea typeface="ＭＳ 明朝"/>
                          <a:cs typeface="Times New Roman"/>
                        </a:rPr>
                        <a:t>Developmental Delay</a:t>
                      </a:r>
                      <a:endParaRPr lang="en-US" sz="1600" b="0">
                        <a:effectLst/>
                        <a:latin typeface="Cambria"/>
                        <a:ea typeface="ＭＳ 明朝"/>
                        <a:cs typeface="Times New Roman"/>
                      </a:endParaRPr>
                    </a:p>
                    <a:p>
                      <a:pPr marL="0" marR="0">
                        <a:spcBef>
                          <a:spcPts val="0"/>
                        </a:spcBef>
                        <a:spcAft>
                          <a:spcPts val="0"/>
                        </a:spcAft>
                      </a:pPr>
                      <a:r>
                        <a:rPr lang="en-US" sz="1600" b="0">
                          <a:effectLst/>
                          <a:latin typeface="Garamond"/>
                          <a:ea typeface="ＭＳ 明朝"/>
                          <a:cs typeface="Times New Roman"/>
                        </a:rPr>
                        <a:t> </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30</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17</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6%</a:t>
                      </a:r>
                      <a:endParaRPr lang="en-US" sz="1600" b="0">
                        <a:effectLst/>
                        <a:latin typeface="Cambria"/>
                        <a:ea typeface="ＭＳ 明朝"/>
                        <a:cs typeface="Times New Roman"/>
                      </a:endParaRPr>
                    </a:p>
                  </a:txBody>
                  <a:tcPr marL="68580" marR="68580" marT="0" marB="0"/>
                </a:tc>
              </a:tr>
              <a:tr h="468880">
                <a:tc>
                  <a:txBody>
                    <a:bodyPr/>
                    <a:lstStyle/>
                    <a:p>
                      <a:pPr marL="0" marR="0">
                        <a:spcBef>
                          <a:spcPts val="0"/>
                        </a:spcBef>
                        <a:spcAft>
                          <a:spcPts val="0"/>
                        </a:spcAft>
                      </a:pPr>
                      <a:r>
                        <a:rPr lang="en-US" sz="1600" b="0">
                          <a:effectLst/>
                          <a:latin typeface="Garamond"/>
                          <a:ea typeface="ＭＳ 明朝"/>
                          <a:cs typeface="Times New Roman"/>
                        </a:rPr>
                        <a:t>Emotional </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7</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7</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100%</a:t>
                      </a:r>
                      <a:endParaRPr lang="en-US" sz="1600" b="0">
                        <a:effectLst/>
                        <a:latin typeface="Cambria"/>
                        <a:ea typeface="ＭＳ 明朝"/>
                        <a:cs typeface="Times New Roman"/>
                      </a:endParaRPr>
                    </a:p>
                    <a:p>
                      <a:pPr marL="0" marR="0">
                        <a:spcBef>
                          <a:spcPts val="0"/>
                        </a:spcBef>
                        <a:spcAft>
                          <a:spcPts val="0"/>
                        </a:spcAft>
                      </a:pPr>
                      <a:r>
                        <a:rPr lang="en-US" sz="1600" b="0">
                          <a:effectLst/>
                          <a:latin typeface="Garamond"/>
                          <a:ea typeface="ＭＳ 明朝"/>
                          <a:cs typeface="Times New Roman"/>
                        </a:rPr>
                        <a:t> </a:t>
                      </a:r>
                      <a:endParaRPr lang="en-US" sz="1600" b="0">
                        <a:effectLst/>
                        <a:latin typeface="Cambria"/>
                        <a:ea typeface="ＭＳ 明朝"/>
                        <a:cs typeface="Times New Roman"/>
                      </a:endParaRPr>
                    </a:p>
                  </a:txBody>
                  <a:tcPr marL="68580" marR="68580" marT="0" marB="0"/>
                </a:tc>
              </a:tr>
              <a:tr h="468880">
                <a:tc>
                  <a:txBody>
                    <a:bodyPr/>
                    <a:lstStyle/>
                    <a:p>
                      <a:pPr marL="0" marR="0">
                        <a:spcBef>
                          <a:spcPts val="0"/>
                        </a:spcBef>
                        <a:spcAft>
                          <a:spcPts val="0"/>
                        </a:spcAft>
                      </a:pPr>
                      <a:r>
                        <a:rPr lang="en-US" sz="1600" b="0">
                          <a:effectLst/>
                          <a:latin typeface="Garamond"/>
                          <a:ea typeface="ＭＳ 明朝"/>
                          <a:cs typeface="Times New Roman"/>
                        </a:rPr>
                        <a:t>Health</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5</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2</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40%</a:t>
                      </a:r>
                      <a:endParaRPr lang="en-US" sz="1600" b="0">
                        <a:effectLst/>
                        <a:latin typeface="Cambria"/>
                        <a:ea typeface="ＭＳ 明朝"/>
                        <a:cs typeface="Times New Roman"/>
                      </a:endParaRPr>
                    </a:p>
                    <a:p>
                      <a:pPr marL="0" marR="0">
                        <a:spcBef>
                          <a:spcPts val="0"/>
                        </a:spcBef>
                        <a:spcAft>
                          <a:spcPts val="0"/>
                        </a:spcAft>
                      </a:pPr>
                      <a:r>
                        <a:rPr lang="en-US" sz="1600" b="0">
                          <a:effectLst/>
                          <a:latin typeface="Garamond"/>
                          <a:ea typeface="ＭＳ 明朝"/>
                          <a:cs typeface="Times New Roman"/>
                        </a:rPr>
                        <a:t> </a:t>
                      </a:r>
                      <a:endParaRPr lang="en-US" sz="1600" b="0">
                        <a:effectLst/>
                        <a:latin typeface="Cambria"/>
                        <a:ea typeface="ＭＳ 明朝"/>
                        <a:cs typeface="Times New Roman"/>
                      </a:endParaRPr>
                    </a:p>
                  </a:txBody>
                  <a:tcPr marL="68580" marR="68580" marT="0" marB="0"/>
                </a:tc>
              </a:tr>
              <a:tr h="468880">
                <a:tc>
                  <a:txBody>
                    <a:bodyPr/>
                    <a:lstStyle/>
                    <a:p>
                      <a:pPr marL="0" marR="0">
                        <a:spcBef>
                          <a:spcPts val="0"/>
                        </a:spcBef>
                        <a:spcAft>
                          <a:spcPts val="0"/>
                        </a:spcAft>
                      </a:pPr>
                      <a:r>
                        <a:rPr lang="en-US" sz="1600" b="0">
                          <a:effectLst/>
                          <a:latin typeface="Garamond"/>
                          <a:ea typeface="ＭＳ 明朝"/>
                          <a:cs typeface="Times New Roman"/>
                        </a:rPr>
                        <a:t>Intellectual</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3</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2</a:t>
                      </a:r>
                      <a:endParaRPr lang="en-US" sz="1600" b="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a:effectLst/>
                          <a:latin typeface="Garamond"/>
                          <a:ea typeface="ＭＳ 明朝"/>
                          <a:cs typeface="Times New Roman"/>
                        </a:rPr>
                        <a:t>67%</a:t>
                      </a:r>
                      <a:endParaRPr lang="en-US" sz="1600" b="0">
                        <a:effectLst/>
                        <a:latin typeface="Cambria"/>
                        <a:ea typeface="ＭＳ 明朝"/>
                        <a:cs typeface="Times New Roman"/>
                      </a:endParaRPr>
                    </a:p>
                    <a:p>
                      <a:pPr marL="0" marR="0">
                        <a:spcBef>
                          <a:spcPts val="0"/>
                        </a:spcBef>
                        <a:spcAft>
                          <a:spcPts val="0"/>
                        </a:spcAft>
                      </a:pPr>
                      <a:r>
                        <a:rPr lang="en-US" sz="1600" b="0">
                          <a:effectLst/>
                          <a:latin typeface="Garamond"/>
                          <a:ea typeface="ＭＳ 明朝"/>
                          <a:cs typeface="Times New Roman"/>
                        </a:rPr>
                        <a:t> </a:t>
                      </a:r>
                      <a:endParaRPr lang="en-US" sz="1600" b="0">
                        <a:effectLst/>
                        <a:latin typeface="Cambria"/>
                        <a:ea typeface="ＭＳ 明朝"/>
                        <a:cs typeface="Times New Roman"/>
                      </a:endParaRPr>
                    </a:p>
                  </a:txBody>
                  <a:tcPr marL="68580" marR="68580" marT="0" marB="0"/>
                </a:tc>
              </a:tr>
              <a:tr h="468880">
                <a:tc>
                  <a:txBody>
                    <a:bodyPr/>
                    <a:lstStyle/>
                    <a:p>
                      <a:pPr marL="0" marR="0">
                        <a:spcBef>
                          <a:spcPts val="0"/>
                        </a:spcBef>
                        <a:spcAft>
                          <a:spcPts val="0"/>
                        </a:spcAft>
                      </a:pPr>
                      <a:r>
                        <a:rPr lang="en-US" sz="1600" b="0" dirty="0">
                          <a:effectLst/>
                          <a:latin typeface="Garamond"/>
                          <a:ea typeface="ＭＳ 明朝"/>
                          <a:cs typeface="Times New Roman"/>
                        </a:rPr>
                        <a:t>Specific Learning Disability</a:t>
                      </a:r>
                      <a:endParaRPr lang="en-US" sz="1600" b="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dirty="0">
                          <a:effectLst/>
                          <a:latin typeface="Garamond"/>
                          <a:ea typeface="ＭＳ 明朝"/>
                          <a:cs typeface="Times New Roman"/>
                        </a:rPr>
                        <a:t>22</a:t>
                      </a:r>
                      <a:endParaRPr lang="en-US" sz="1600" b="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dirty="0">
                          <a:effectLst/>
                          <a:latin typeface="Garamond"/>
                          <a:ea typeface="ＭＳ 明朝"/>
                          <a:cs typeface="Times New Roman"/>
                        </a:rPr>
                        <a:t>7</a:t>
                      </a:r>
                      <a:endParaRPr lang="en-US" sz="1600" b="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600" b="0" dirty="0">
                          <a:effectLst/>
                          <a:latin typeface="Garamond"/>
                          <a:ea typeface="ＭＳ 明朝"/>
                          <a:cs typeface="Times New Roman"/>
                        </a:rPr>
                        <a:t>32%</a:t>
                      </a:r>
                      <a:endParaRPr lang="en-US" sz="1600" b="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411763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dirty="0" smtClean="0"/>
              <a:t>Comprehensive Behavioral Health Model (CBHM)</a:t>
            </a:r>
          </a:p>
          <a:p>
            <a:pPr marL="571500" indent="-457200">
              <a:buFont typeface="+mj-lt"/>
              <a:buAutoNum type="arabicPeriod"/>
            </a:pPr>
            <a:endParaRPr lang="en-US" dirty="0" smtClean="0"/>
          </a:p>
          <a:p>
            <a:pPr marL="571500" indent="-457200">
              <a:buFont typeface="+mj-lt"/>
              <a:buAutoNum type="arabicPeriod"/>
            </a:pPr>
            <a:r>
              <a:rPr lang="en-US" dirty="0" smtClean="0"/>
              <a:t>Behavior Intervention Monitoring Assessment System (BIMAS)</a:t>
            </a:r>
          </a:p>
          <a:p>
            <a:pPr marL="114300" indent="0">
              <a:buNone/>
            </a:pPr>
            <a:endParaRPr lang="en-US" dirty="0" smtClean="0"/>
          </a:p>
          <a:p>
            <a:pPr marL="571500" indent="-457200">
              <a:buFont typeface="+mj-lt"/>
              <a:buAutoNum type="arabicPeriod"/>
            </a:pPr>
            <a:r>
              <a:rPr lang="en-US" dirty="0" smtClean="0"/>
              <a:t>Behavioral Progress Monitoring</a:t>
            </a:r>
          </a:p>
          <a:p>
            <a:pPr marL="571500" indent="-457200">
              <a:buFont typeface="+mj-lt"/>
              <a:buAutoNum type="arabicPeriod"/>
            </a:pPr>
            <a:endParaRPr lang="en-US" dirty="0" smtClean="0"/>
          </a:p>
          <a:p>
            <a:pPr marL="571500" indent="-457200">
              <a:buFont typeface="+mj-lt"/>
              <a:buAutoNum type="arabicPeriod"/>
            </a:pPr>
            <a:r>
              <a:rPr lang="en-US" dirty="0" smtClean="0"/>
              <a:t>BIMAS Individual Progress Monitoring*</a:t>
            </a:r>
          </a:p>
          <a:p>
            <a:pPr marL="571500" indent="-457200">
              <a:buFont typeface="+mj-lt"/>
              <a:buAutoNum type="arabicPeriod"/>
            </a:pPr>
            <a:endParaRPr lang="en-US" dirty="0" smtClean="0"/>
          </a:p>
          <a:p>
            <a:pPr marL="571500" indent="-457200">
              <a:buFont typeface="+mj-lt"/>
              <a:buAutoNum type="arabicPeriod"/>
            </a:pPr>
            <a:r>
              <a:rPr lang="en-US" dirty="0" smtClean="0"/>
              <a:t>Case Studies*</a:t>
            </a:r>
          </a:p>
          <a:p>
            <a:pPr marL="571500" indent="-457200">
              <a:buFont typeface="+mj-lt"/>
              <a:buAutoNum type="arabicPeriod"/>
            </a:pPr>
            <a:endParaRPr lang="en-US" dirty="0" smtClean="0"/>
          </a:p>
          <a:p>
            <a:pPr marL="571500" indent="-457200">
              <a:buFont typeface="+mj-lt"/>
              <a:buAutoNum type="arabicPeriod"/>
            </a:pPr>
            <a:r>
              <a:rPr lang="en-US" dirty="0" smtClean="0"/>
              <a:t>Success, Challenges, Reflection*</a:t>
            </a:r>
          </a:p>
          <a:p>
            <a:pPr marL="571500" indent="-457200">
              <a:buFont typeface="+mj-lt"/>
              <a:buAutoNum type="arabicPeriod"/>
            </a:pPr>
            <a:endParaRPr lang="en-US" dirty="0" smtClean="0"/>
          </a:p>
          <a:p>
            <a:pPr marL="114300" indent="0">
              <a:buNone/>
            </a:pPr>
            <a:endParaRPr lang="en-US" dirty="0" smtClean="0"/>
          </a:p>
          <a:p>
            <a:endParaRPr lang="en-US" dirty="0"/>
          </a:p>
          <a:p>
            <a:endParaRPr lang="en-US" dirty="0"/>
          </a:p>
        </p:txBody>
      </p:sp>
    </p:spTree>
    <p:extLst>
      <p:ext uri="{BB962C8B-B14F-4D97-AF65-F5344CB8AC3E}">
        <p14:creationId xmlns:p14="http://schemas.microsoft.com/office/powerpoint/2010/main" val="1546345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br>
              <a:rPr lang="en-US" dirty="0" smtClean="0"/>
            </a:br>
            <a:r>
              <a:rPr lang="en-US" sz="2400" dirty="0" smtClean="0">
                <a:latin typeface="Helvetica Neue UltraLight"/>
                <a:cs typeface="Helvetica Neue UltraLight"/>
              </a:rPr>
              <a:t>Universal Assessment (Self-Regulation and School Readiness)</a:t>
            </a:r>
            <a:endParaRPr lang="en-US" dirty="0">
              <a:latin typeface="Helvetica Neue UltraLight"/>
              <a:cs typeface="Helvetica Neue UltraLigh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1738067"/>
              </p:ext>
            </p:extLst>
          </p:nvPr>
        </p:nvGraphicFramePr>
        <p:xfrm>
          <a:off x="457200" y="1600200"/>
          <a:ext cx="7620003" cy="4832696"/>
        </p:xfrm>
        <a:graphic>
          <a:graphicData uri="http://schemas.openxmlformats.org/drawingml/2006/table">
            <a:tbl>
              <a:tblPr firstRow="1" bandRow="1">
                <a:tableStyleId>{5C22544A-7EE6-4342-B048-85BDC9FD1C3A}</a:tableStyleId>
              </a:tblPr>
              <a:tblGrid>
                <a:gridCol w="846667"/>
                <a:gridCol w="846667"/>
                <a:gridCol w="846667"/>
                <a:gridCol w="846667"/>
                <a:gridCol w="846667"/>
                <a:gridCol w="846667"/>
                <a:gridCol w="846667"/>
                <a:gridCol w="846667"/>
                <a:gridCol w="846667"/>
              </a:tblGrid>
              <a:tr h="628076">
                <a:tc gridSpan="9">
                  <a:txBody>
                    <a:bodyPr/>
                    <a:lstStyle/>
                    <a:p>
                      <a:pPr marL="0" marR="0" algn="ctr">
                        <a:spcBef>
                          <a:spcPts val="0"/>
                        </a:spcBef>
                        <a:spcAft>
                          <a:spcPts val="0"/>
                        </a:spcAft>
                      </a:pPr>
                      <a:r>
                        <a:rPr lang="en-US" sz="1200" i="1" dirty="0">
                          <a:effectLst/>
                          <a:latin typeface="Garamond"/>
                          <a:ea typeface="Times New Roman"/>
                          <a:cs typeface="Times New Roman"/>
                        </a:rPr>
                        <a:t> </a:t>
                      </a:r>
                      <a:endParaRPr lang="en-US" sz="1200" dirty="0">
                        <a:effectLst/>
                        <a:latin typeface="Cambria"/>
                        <a:ea typeface="ＭＳ 明朝"/>
                        <a:cs typeface="Times New Roman"/>
                      </a:endParaRPr>
                    </a:p>
                    <a:p>
                      <a:pPr marL="0" marR="0" algn="ctr">
                        <a:spcBef>
                          <a:spcPts val="0"/>
                        </a:spcBef>
                        <a:spcAft>
                          <a:spcPts val="0"/>
                        </a:spcAft>
                      </a:pPr>
                      <a:r>
                        <a:rPr lang="en-US" sz="1200" i="1" dirty="0">
                          <a:effectLst/>
                          <a:latin typeface="Garamond"/>
                          <a:ea typeface="Times New Roman"/>
                          <a:cs typeface="Times New Roman"/>
                        </a:rPr>
                        <a:t> </a:t>
                      </a:r>
                      <a:endParaRPr lang="en-US" sz="1200" dirty="0">
                        <a:effectLst/>
                        <a:latin typeface="Cambria"/>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33">
                <a:tc>
                  <a:txBody>
                    <a:bodyPr/>
                    <a:lstStyle/>
                    <a:p>
                      <a:pPr marL="0" marR="0">
                        <a:spcBef>
                          <a:spcPts val="0"/>
                        </a:spcBef>
                        <a:spcAft>
                          <a:spcPts val="0"/>
                        </a:spcAft>
                      </a:pPr>
                      <a:r>
                        <a:rPr lang="en-US" sz="1200" b="1" i="0">
                          <a:effectLst/>
                          <a:latin typeface="Garamond"/>
                          <a:ea typeface="Times New Roman"/>
                          <a:cs typeface="Times New Roman"/>
                        </a:rPr>
                        <a:t> </a:t>
                      </a:r>
                      <a:endParaRPr lang="en-US" sz="1200" b="1" i="0">
                        <a:effectLst/>
                        <a:latin typeface="Cambria"/>
                        <a:ea typeface="ＭＳ 明朝"/>
                        <a:cs typeface="Times New Roman"/>
                      </a:endParaRPr>
                    </a:p>
                  </a:txBody>
                  <a:tcPr marL="68580" marR="68580" marT="0" marB="0"/>
                </a:tc>
                <a:tc gridSpan="6">
                  <a:txBody>
                    <a:bodyPr/>
                    <a:lstStyle/>
                    <a:p>
                      <a:pPr marL="0" marR="0" algn="ctr">
                        <a:spcBef>
                          <a:spcPts val="0"/>
                        </a:spcBef>
                        <a:spcAft>
                          <a:spcPts val="0"/>
                        </a:spcAft>
                      </a:pPr>
                      <a:r>
                        <a:rPr lang="en-US" sz="1200" b="1" i="0">
                          <a:effectLst/>
                          <a:latin typeface="Garamond"/>
                          <a:ea typeface="Times New Roman"/>
                          <a:cs typeface="Times New Roman"/>
                        </a:rPr>
                        <a:t>Behavioral Concern Scales</a:t>
                      </a:r>
                      <a:endParaRPr lang="en-US" sz="1200" b="1" i="0">
                        <a:effectLst/>
                        <a:latin typeface="Cambria"/>
                        <a:ea typeface="ＭＳ 明朝"/>
                        <a:cs typeface="Times New Roman"/>
                      </a:endParaRPr>
                    </a:p>
                    <a:p>
                      <a:pPr marL="0" marR="0" algn="ctr">
                        <a:spcBef>
                          <a:spcPts val="0"/>
                        </a:spcBef>
                        <a:spcAft>
                          <a:spcPts val="0"/>
                        </a:spcAft>
                      </a:pPr>
                      <a:r>
                        <a:rPr lang="en-US" sz="1200" b="1" i="0">
                          <a:effectLst/>
                          <a:latin typeface="Garamond"/>
                          <a:ea typeface="Times New Roman"/>
                          <a:cs typeface="Times New Roman"/>
                        </a:rPr>
                        <a:t> </a:t>
                      </a:r>
                      <a:endParaRPr lang="en-US" sz="1200" b="1" i="0">
                        <a:effectLst/>
                        <a:latin typeface="Cambria"/>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200" b="1" i="0">
                          <a:effectLst/>
                          <a:latin typeface="Garamond"/>
                          <a:ea typeface="Times New Roman"/>
                          <a:cs typeface="Times New Roman"/>
                        </a:rPr>
                        <a:t>Adaptive Scales</a:t>
                      </a:r>
                      <a:endParaRPr lang="en-US" sz="1200" b="1" i="0">
                        <a:effectLst/>
                        <a:latin typeface="Cambria"/>
                        <a:ea typeface="ＭＳ 明朝"/>
                        <a:cs typeface="Times New Roman"/>
                      </a:endParaRPr>
                    </a:p>
                  </a:txBody>
                  <a:tcPr marL="68580" marR="68580" marT="0" marB="0"/>
                </a:tc>
                <a:tc hMerge="1">
                  <a:txBody>
                    <a:bodyPr/>
                    <a:lstStyle/>
                    <a:p>
                      <a:endParaRPr lang="en-US"/>
                    </a:p>
                  </a:txBody>
                  <a:tcPr/>
                </a:tc>
              </a:tr>
              <a:tr h="424533">
                <a:tc>
                  <a:txBody>
                    <a:bodyPr/>
                    <a:lstStyle/>
                    <a:p>
                      <a:pPr marL="0" marR="0">
                        <a:spcBef>
                          <a:spcPts val="0"/>
                        </a:spcBef>
                        <a:spcAft>
                          <a:spcPts val="0"/>
                        </a:spcAft>
                      </a:pPr>
                      <a:r>
                        <a:rPr lang="en-US" sz="1200" b="1" i="0">
                          <a:effectLst/>
                          <a:latin typeface="Garamond"/>
                          <a:ea typeface="Times New Roman"/>
                          <a:cs typeface="Times New Roman"/>
                        </a:rPr>
                        <a:t>Scale</a:t>
                      </a:r>
                      <a:endParaRPr lang="en-US" sz="1200" b="1" i="0">
                        <a:effectLst/>
                        <a:latin typeface="Cambria"/>
                        <a:ea typeface="ＭＳ 明朝"/>
                        <a:cs typeface="Times New Roman"/>
                      </a:endParaRPr>
                    </a:p>
                    <a:p>
                      <a:pPr marL="0" marR="0">
                        <a:spcBef>
                          <a:spcPts val="0"/>
                        </a:spcBef>
                        <a:spcAft>
                          <a:spcPts val="0"/>
                        </a:spcAft>
                      </a:pPr>
                      <a:r>
                        <a:rPr lang="en-US" sz="1200" b="1" i="0">
                          <a:effectLst/>
                          <a:latin typeface="Garamond"/>
                          <a:ea typeface="Times New Roman"/>
                          <a:cs typeface="Times New Roman"/>
                        </a:rPr>
                        <a:t> </a:t>
                      </a:r>
                      <a:endParaRPr lang="en-US" sz="1200" b="1" i="0">
                        <a:effectLst/>
                        <a:latin typeface="Cambria"/>
                        <a:ea typeface="ＭＳ 明朝"/>
                        <a:cs typeface="Times New Roman"/>
                      </a:endParaRPr>
                    </a:p>
                  </a:txBody>
                  <a:tcPr marL="68580" marR="68580" marT="0" marB="0"/>
                </a:tc>
                <a:tc gridSpan="2">
                  <a:txBody>
                    <a:bodyPr/>
                    <a:lstStyle/>
                    <a:p>
                      <a:pPr marL="0" marR="0" algn="ctr">
                        <a:spcBef>
                          <a:spcPts val="0"/>
                        </a:spcBef>
                        <a:spcAft>
                          <a:spcPts val="0"/>
                        </a:spcAft>
                      </a:pPr>
                      <a:r>
                        <a:rPr lang="en-US" sz="1200" b="1" i="0">
                          <a:effectLst/>
                          <a:latin typeface="Garamond"/>
                          <a:ea typeface="Times New Roman"/>
                          <a:cs typeface="Times New Roman"/>
                        </a:rPr>
                        <a:t>Conduct</a:t>
                      </a:r>
                      <a:endParaRPr lang="en-US" sz="1200" b="1" i="0">
                        <a:effectLst/>
                        <a:latin typeface="Cambria"/>
                        <a:ea typeface="ＭＳ 明朝"/>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b="1" i="0">
                          <a:effectLst/>
                          <a:latin typeface="Garamond"/>
                          <a:ea typeface="Times New Roman"/>
                          <a:cs typeface="Times New Roman"/>
                        </a:rPr>
                        <a:t>Negative Affect</a:t>
                      </a:r>
                      <a:endParaRPr lang="en-US" sz="1200" b="1" i="0">
                        <a:effectLst/>
                        <a:latin typeface="Cambria"/>
                        <a:ea typeface="ＭＳ 明朝"/>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b="1" i="0">
                          <a:effectLst/>
                          <a:latin typeface="Garamond"/>
                          <a:ea typeface="Times New Roman"/>
                          <a:cs typeface="Times New Roman"/>
                        </a:rPr>
                        <a:t>Cognitive-Attention</a:t>
                      </a:r>
                      <a:endParaRPr lang="en-US" sz="1200" b="1" i="0">
                        <a:effectLst/>
                        <a:latin typeface="Cambria"/>
                        <a:ea typeface="ＭＳ 明朝"/>
                        <a:cs typeface="Times New Roman"/>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200" b="1" i="0">
                          <a:effectLst/>
                          <a:latin typeface="Garamond"/>
                          <a:ea typeface="Times New Roman"/>
                          <a:cs typeface="Times New Roman"/>
                        </a:rPr>
                        <a:t>Social</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Garamond"/>
                          <a:ea typeface="Times New Roman"/>
                          <a:cs typeface="Times New Roman"/>
                        </a:rPr>
                        <a:t>Academic Function.</a:t>
                      </a:r>
                      <a:endParaRPr lang="en-US" sz="1200" b="1" i="0">
                        <a:effectLst/>
                        <a:latin typeface="Cambria"/>
                        <a:ea typeface="ＭＳ 明朝"/>
                        <a:cs typeface="Times New Roman"/>
                      </a:endParaRPr>
                    </a:p>
                  </a:txBody>
                  <a:tcPr marL="68580" marR="68580" marT="0" marB="0"/>
                </a:tc>
              </a:tr>
              <a:tr h="424533">
                <a:tc>
                  <a:txBody>
                    <a:bodyPr/>
                    <a:lstStyle/>
                    <a:p>
                      <a:pPr marL="0" marR="0">
                        <a:spcBef>
                          <a:spcPts val="0"/>
                        </a:spcBef>
                        <a:spcAft>
                          <a:spcPts val="0"/>
                        </a:spcAft>
                      </a:pPr>
                      <a:r>
                        <a:rPr lang="en-US" sz="1200" b="1" i="0">
                          <a:effectLst/>
                          <a:latin typeface="Garamond"/>
                          <a:ea typeface="Times New Roman"/>
                          <a:cs typeface="Times New Roman"/>
                        </a:rPr>
                        <a:t>Risk Level</a:t>
                      </a:r>
                      <a:endParaRPr lang="en-US" sz="1200" b="1" i="0">
                        <a:effectLst/>
                        <a:latin typeface="Cambria"/>
                        <a:ea typeface="ＭＳ 明朝"/>
                        <a:cs typeface="Times New Roman"/>
                      </a:endParaRPr>
                    </a:p>
                    <a:p>
                      <a:pPr marL="0" marR="0">
                        <a:spcBef>
                          <a:spcPts val="0"/>
                        </a:spcBef>
                        <a:spcAft>
                          <a:spcPts val="0"/>
                        </a:spcAft>
                      </a:pPr>
                      <a:r>
                        <a:rPr lang="en-US" sz="1200" b="1" i="0">
                          <a:effectLst/>
                          <a:latin typeface="Garamond"/>
                          <a:ea typeface="Times New Roman"/>
                          <a:cs typeface="Times New Roman"/>
                        </a:rPr>
                        <a:t> </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Garamond"/>
                          <a:ea typeface="Times New Roman"/>
                          <a:cs typeface="Times New Roman"/>
                        </a:rPr>
                        <a:t>High</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Garamond"/>
                          <a:ea typeface="Times New Roman"/>
                          <a:cs typeface="Times New Roman"/>
                        </a:rPr>
                        <a:t>Some</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dirty="0">
                          <a:effectLst/>
                          <a:latin typeface="Garamond"/>
                          <a:ea typeface="Times New Roman"/>
                          <a:cs typeface="Times New Roman"/>
                        </a:rPr>
                        <a:t>High</a:t>
                      </a:r>
                      <a:endParaRPr lang="en-US" sz="1200" b="1" i="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Garamond"/>
                          <a:ea typeface="Times New Roman"/>
                          <a:cs typeface="Times New Roman"/>
                        </a:rPr>
                        <a:t>Some</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Garamond"/>
                          <a:ea typeface="Times New Roman"/>
                          <a:cs typeface="Times New Roman"/>
                        </a:rPr>
                        <a:t>High</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Garamond"/>
                          <a:ea typeface="Times New Roman"/>
                          <a:cs typeface="Times New Roman"/>
                        </a:rPr>
                        <a:t>Some</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Garamond"/>
                          <a:ea typeface="Times New Roman"/>
                          <a:cs typeface="Times New Roman"/>
                        </a:rPr>
                        <a:t>Concern</a:t>
                      </a:r>
                      <a:endParaRPr lang="en-US" sz="1200" b="1" i="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b="1" i="0" dirty="0">
                          <a:effectLst/>
                          <a:latin typeface="Garamond"/>
                          <a:ea typeface="Times New Roman"/>
                          <a:cs typeface="Times New Roman"/>
                        </a:rPr>
                        <a:t>Concern</a:t>
                      </a:r>
                      <a:endParaRPr lang="en-US" sz="1200" b="1" i="0" dirty="0">
                        <a:effectLst/>
                        <a:latin typeface="Cambria"/>
                        <a:ea typeface="ＭＳ 明朝"/>
                        <a:cs typeface="Times New Roman"/>
                      </a:endParaRPr>
                    </a:p>
                  </a:txBody>
                  <a:tcPr marL="68580" marR="68580" marT="0" marB="0"/>
                </a:tc>
              </a:tr>
              <a:tr h="1046793">
                <a:tc>
                  <a:txBody>
                    <a:bodyPr/>
                    <a:lstStyle/>
                    <a:p>
                      <a:pPr marL="0" marR="0">
                        <a:spcBef>
                          <a:spcPts val="0"/>
                        </a:spcBef>
                        <a:spcAft>
                          <a:spcPts val="0"/>
                        </a:spcAft>
                      </a:pPr>
                      <a:r>
                        <a:rPr lang="en-US" sz="1000">
                          <a:effectLst/>
                          <a:latin typeface="Garamond"/>
                          <a:ea typeface="Times New Roman"/>
                          <a:cs typeface="Times New Roman"/>
                        </a:rPr>
                        <a:t>2013 – 2014 </a:t>
                      </a:r>
                      <a:endParaRPr lang="en-US" sz="1000">
                        <a:effectLst/>
                        <a:latin typeface="Cambria"/>
                        <a:ea typeface="ＭＳ 明朝"/>
                        <a:cs typeface="Times New Roman"/>
                      </a:endParaRPr>
                    </a:p>
                    <a:p>
                      <a:pPr marL="0" marR="0">
                        <a:spcBef>
                          <a:spcPts val="0"/>
                        </a:spcBef>
                        <a:spcAft>
                          <a:spcPts val="0"/>
                        </a:spcAft>
                      </a:pPr>
                      <a:r>
                        <a:rPr lang="en-US" sz="1000">
                          <a:effectLst/>
                          <a:latin typeface="Garamond"/>
                          <a:ea typeface="Times New Roman"/>
                          <a:cs typeface="Times New Roman"/>
                        </a:rPr>
                        <a:t>Assessment 1</a:t>
                      </a:r>
                      <a:endParaRPr lang="en-US" sz="1000">
                        <a:effectLst/>
                        <a:latin typeface="Cambria"/>
                        <a:ea typeface="ＭＳ 明朝"/>
                        <a:cs typeface="Times New Roman"/>
                      </a:endParaRPr>
                    </a:p>
                    <a:p>
                      <a:pPr marL="0" marR="0">
                        <a:spcBef>
                          <a:spcPts val="0"/>
                        </a:spcBef>
                        <a:spcAft>
                          <a:spcPts val="0"/>
                        </a:spcAft>
                      </a:pPr>
                      <a:r>
                        <a:rPr lang="en-US" sz="1000" i="1">
                          <a:effectLst/>
                          <a:latin typeface="Garamond"/>
                          <a:ea typeface="Times New Roman"/>
                          <a:cs typeface="Times New Roman"/>
                        </a:rPr>
                        <a:t> </a:t>
                      </a:r>
                      <a:endParaRPr lang="en-US" sz="1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7%</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21%</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11%</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22%</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12%</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18%</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22%</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22%</a:t>
                      </a:r>
                      <a:endParaRPr lang="en-US" sz="1200">
                        <a:effectLst/>
                        <a:latin typeface="Cambria"/>
                        <a:ea typeface="ＭＳ 明朝"/>
                        <a:cs typeface="Times New Roman"/>
                      </a:endParaRPr>
                    </a:p>
                  </a:txBody>
                  <a:tcPr marL="68580" marR="68580" marT="0" marB="0"/>
                </a:tc>
              </a:tr>
              <a:tr h="1046793">
                <a:tc>
                  <a:txBody>
                    <a:bodyPr/>
                    <a:lstStyle/>
                    <a:p>
                      <a:pPr marL="0" marR="0">
                        <a:spcBef>
                          <a:spcPts val="0"/>
                        </a:spcBef>
                        <a:spcAft>
                          <a:spcPts val="0"/>
                        </a:spcAft>
                      </a:pPr>
                      <a:r>
                        <a:rPr lang="en-US" sz="1000">
                          <a:effectLst/>
                          <a:latin typeface="Garamond"/>
                          <a:ea typeface="Times New Roman"/>
                          <a:cs typeface="Times New Roman"/>
                        </a:rPr>
                        <a:t>2013 – 2014</a:t>
                      </a:r>
                      <a:endParaRPr lang="en-US" sz="1000">
                        <a:effectLst/>
                        <a:latin typeface="Cambria"/>
                        <a:ea typeface="ＭＳ 明朝"/>
                        <a:cs typeface="Times New Roman"/>
                      </a:endParaRPr>
                    </a:p>
                    <a:p>
                      <a:pPr marL="0" marR="0">
                        <a:spcBef>
                          <a:spcPts val="0"/>
                        </a:spcBef>
                        <a:spcAft>
                          <a:spcPts val="0"/>
                        </a:spcAft>
                      </a:pPr>
                      <a:r>
                        <a:rPr lang="en-US" sz="1000">
                          <a:effectLst/>
                          <a:latin typeface="Garamond"/>
                          <a:ea typeface="Times New Roman"/>
                          <a:cs typeface="Times New Roman"/>
                        </a:rPr>
                        <a:t>Assessment 2</a:t>
                      </a:r>
                      <a:endParaRPr lang="en-US" sz="1000">
                        <a:effectLst/>
                        <a:latin typeface="Cambria"/>
                        <a:ea typeface="ＭＳ 明朝"/>
                        <a:cs typeface="Times New Roman"/>
                      </a:endParaRPr>
                    </a:p>
                    <a:p>
                      <a:pPr marL="0" marR="0">
                        <a:spcBef>
                          <a:spcPts val="0"/>
                        </a:spcBef>
                        <a:spcAft>
                          <a:spcPts val="0"/>
                        </a:spcAft>
                      </a:pPr>
                      <a:r>
                        <a:rPr lang="en-US" sz="1000">
                          <a:effectLst/>
                          <a:latin typeface="Garamond"/>
                          <a:ea typeface="Times New Roman"/>
                          <a:cs typeface="Times New Roman"/>
                        </a:rPr>
                        <a:t> </a:t>
                      </a:r>
                      <a:endParaRPr lang="en-US" sz="10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8%</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17%</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13%</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19%</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14%</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15%</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21%</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16%</a:t>
                      </a:r>
                      <a:endParaRPr lang="en-US" sz="1200">
                        <a:effectLst/>
                        <a:latin typeface="Cambria"/>
                        <a:ea typeface="ＭＳ 明朝"/>
                        <a:cs typeface="Times New Roman"/>
                      </a:endParaRPr>
                    </a:p>
                  </a:txBody>
                  <a:tcPr marL="68580" marR="68580" marT="0" marB="0"/>
                </a:tc>
              </a:tr>
              <a:tr h="837435">
                <a:tc>
                  <a:txBody>
                    <a:bodyPr/>
                    <a:lstStyle/>
                    <a:p>
                      <a:pPr marL="0" marR="0">
                        <a:spcBef>
                          <a:spcPts val="0"/>
                        </a:spcBef>
                        <a:spcAft>
                          <a:spcPts val="0"/>
                        </a:spcAft>
                      </a:pPr>
                      <a:r>
                        <a:rPr lang="en-US" sz="1000" dirty="0">
                          <a:effectLst/>
                          <a:latin typeface="Garamond"/>
                          <a:ea typeface="Times New Roman"/>
                          <a:cs typeface="Times New Roman"/>
                        </a:rPr>
                        <a:t>2014 – 2015</a:t>
                      </a:r>
                      <a:endParaRPr lang="en-US" sz="1000" dirty="0">
                        <a:effectLst/>
                        <a:latin typeface="Cambria"/>
                        <a:ea typeface="ＭＳ 明朝"/>
                        <a:cs typeface="Times New Roman"/>
                      </a:endParaRPr>
                    </a:p>
                    <a:p>
                      <a:pPr marL="0" marR="0">
                        <a:spcBef>
                          <a:spcPts val="0"/>
                        </a:spcBef>
                        <a:spcAft>
                          <a:spcPts val="0"/>
                        </a:spcAft>
                      </a:pPr>
                      <a:r>
                        <a:rPr lang="en-US" sz="1000" dirty="0">
                          <a:effectLst/>
                          <a:latin typeface="Garamond"/>
                          <a:ea typeface="Times New Roman"/>
                          <a:cs typeface="Times New Roman"/>
                        </a:rPr>
                        <a:t>Assessment 1</a:t>
                      </a:r>
                      <a:endParaRPr lang="en-US" sz="10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9%</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16%</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8%</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dirty="0">
                          <a:effectLst/>
                          <a:latin typeface="Garamond"/>
                          <a:ea typeface="Times New Roman"/>
                          <a:cs typeface="Times New Roman"/>
                        </a:rPr>
                        <a:t>19%</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14%</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20%</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Garamond"/>
                          <a:ea typeface="Times New Roman"/>
                          <a:cs typeface="Times New Roman"/>
                        </a:rPr>
                        <a:t>28%</a:t>
                      </a:r>
                      <a:endParaRPr lang="en-US" sz="120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200" dirty="0">
                          <a:effectLst/>
                          <a:latin typeface="Garamond"/>
                          <a:ea typeface="Times New Roman"/>
                          <a:cs typeface="Times New Roman"/>
                        </a:rPr>
                        <a:t>22%</a:t>
                      </a:r>
                      <a:endParaRPr lang="en-US" sz="1200" dirty="0">
                        <a:effectLst/>
                        <a:latin typeface="Cambria"/>
                        <a:ea typeface="ＭＳ 明朝"/>
                        <a:cs typeface="Times New Roman"/>
                      </a:endParaRPr>
                    </a:p>
                  </a:txBody>
                  <a:tcPr marL="68580" marR="68580" marT="0" marB="0"/>
                </a:tc>
              </a:tr>
            </a:tbl>
          </a:graphicData>
        </a:graphic>
      </p:graphicFrame>
      <p:sp>
        <p:nvSpPr>
          <p:cNvPr id="4" name="Rectangle 3"/>
          <p:cNvSpPr/>
          <p:nvPr/>
        </p:nvSpPr>
        <p:spPr>
          <a:xfrm>
            <a:off x="1290556" y="2642814"/>
            <a:ext cx="1659287" cy="379008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391326" y="2642814"/>
            <a:ext cx="839885" cy="379008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268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br>
              <a:rPr lang="en-US" dirty="0" smtClean="0"/>
            </a:br>
            <a:r>
              <a:rPr lang="en-US" sz="2800" dirty="0" smtClean="0">
                <a:latin typeface="Helvetica Neue UltraLight"/>
                <a:cs typeface="Helvetica Neue UltraLight"/>
              </a:rPr>
              <a:t>Year 1</a:t>
            </a:r>
            <a:endParaRPr lang="en-US" sz="1200" dirty="0">
              <a:latin typeface="Helvetica Neue UltraLight"/>
              <a:cs typeface="Helvetica Neue UltraLigh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360275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0790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a:t>
            </a:r>
            <a:br>
              <a:rPr lang="en-US" dirty="0" smtClean="0"/>
            </a:br>
            <a:r>
              <a:rPr lang="en-US" sz="2400" dirty="0" smtClean="0">
                <a:latin typeface="Helvetica Neue UltraLight"/>
                <a:cs typeface="Helvetica Neue UltraLight"/>
              </a:rPr>
              <a:t>Participation</a:t>
            </a:r>
            <a:endParaRPr lang="en-US" dirty="0">
              <a:latin typeface="Helvetica Neue UltraLight"/>
              <a:cs typeface="Helvetica Neue Ultra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0781885"/>
              </p:ext>
            </p:extLst>
          </p:nvPr>
        </p:nvGraphicFramePr>
        <p:xfrm>
          <a:off x="457200" y="1600200"/>
          <a:ext cx="7620000" cy="4732242"/>
        </p:xfrm>
        <a:graphic>
          <a:graphicData uri="http://schemas.openxmlformats.org/drawingml/2006/table">
            <a:tbl>
              <a:tblPr firstRow="1" bandRow="1">
                <a:tableStyleId>{3C2FFA5D-87B4-456A-9821-1D502468CF0F}</a:tableStyleId>
              </a:tblPr>
              <a:tblGrid>
                <a:gridCol w="1905000"/>
                <a:gridCol w="1905000"/>
                <a:gridCol w="1905000"/>
                <a:gridCol w="1905000"/>
              </a:tblGrid>
              <a:tr h="445172">
                <a:tc gridSpan="4">
                  <a:txBody>
                    <a:bodyPr/>
                    <a:lstStyle/>
                    <a:p>
                      <a:pPr algn="ctr"/>
                      <a:r>
                        <a:rPr lang="en-US" dirty="0" smtClean="0">
                          <a:solidFill>
                            <a:schemeClr val="bg1"/>
                          </a:solidFill>
                        </a:rPr>
                        <a:t>2014 – 2015 </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68380">
                <a:tc>
                  <a:txBody>
                    <a:bodyPr/>
                    <a:lstStyle/>
                    <a:p>
                      <a:r>
                        <a:rPr lang="en-US" i="1" dirty="0" smtClean="0">
                          <a:solidFill>
                            <a:schemeClr val="tx2"/>
                          </a:solidFill>
                        </a:rPr>
                        <a:t>Total Population</a:t>
                      </a:r>
                      <a:endParaRPr lang="en-US" i="1" dirty="0">
                        <a:solidFill>
                          <a:schemeClr val="tx2"/>
                        </a:solidFill>
                      </a:endParaRPr>
                    </a:p>
                  </a:txBody>
                  <a:tcPr/>
                </a:tc>
                <a:tc>
                  <a:txBody>
                    <a:bodyPr/>
                    <a:lstStyle/>
                    <a:p>
                      <a:r>
                        <a:rPr lang="en-US" i="1" dirty="0" smtClean="0">
                          <a:solidFill>
                            <a:schemeClr val="tx2"/>
                          </a:solidFill>
                        </a:rPr>
                        <a:t>SPED</a:t>
                      </a:r>
                      <a:r>
                        <a:rPr lang="en-US" i="1" baseline="0" dirty="0" smtClean="0">
                          <a:solidFill>
                            <a:schemeClr val="tx2"/>
                          </a:solidFill>
                        </a:rPr>
                        <a:t> Population</a:t>
                      </a:r>
                      <a:endParaRPr lang="en-US" i="1" dirty="0">
                        <a:solidFill>
                          <a:schemeClr val="tx2"/>
                        </a:solidFill>
                      </a:endParaRPr>
                    </a:p>
                  </a:txBody>
                  <a:tcPr/>
                </a:tc>
                <a:tc>
                  <a:txBody>
                    <a:bodyPr/>
                    <a:lstStyle/>
                    <a:p>
                      <a:r>
                        <a:rPr lang="en-US" i="1" dirty="0" smtClean="0">
                          <a:solidFill>
                            <a:schemeClr val="tx2"/>
                          </a:solidFill>
                        </a:rPr>
                        <a:t>Progress Monitoring (entered)</a:t>
                      </a:r>
                      <a:endParaRPr lang="en-US" i="1" dirty="0">
                        <a:solidFill>
                          <a:schemeClr val="tx2"/>
                        </a:solidFill>
                      </a:endParaRPr>
                    </a:p>
                  </a:txBody>
                  <a:tcPr/>
                </a:tc>
                <a:tc>
                  <a:txBody>
                    <a:bodyPr/>
                    <a:lstStyle/>
                    <a:p>
                      <a:r>
                        <a:rPr lang="en-US" i="1" dirty="0" smtClean="0">
                          <a:solidFill>
                            <a:schemeClr val="tx2"/>
                          </a:solidFill>
                        </a:rPr>
                        <a:t>Progress Monitoring</a:t>
                      </a:r>
                    </a:p>
                    <a:p>
                      <a:r>
                        <a:rPr lang="en-US" i="1" dirty="0" smtClean="0">
                          <a:solidFill>
                            <a:schemeClr val="tx2"/>
                          </a:solidFill>
                        </a:rPr>
                        <a:t>(regularly completed)</a:t>
                      </a:r>
                      <a:endParaRPr lang="en-US" i="1" dirty="0">
                        <a:solidFill>
                          <a:schemeClr val="tx2"/>
                        </a:solidFill>
                      </a:endParaRPr>
                    </a:p>
                  </a:txBody>
                  <a:tcPr/>
                </a:tc>
              </a:tr>
              <a:tr h="445172">
                <a:tc>
                  <a:txBody>
                    <a:bodyPr/>
                    <a:lstStyle/>
                    <a:p>
                      <a:r>
                        <a:rPr lang="en-US" dirty="0" smtClean="0">
                          <a:solidFill>
                            <a:schemeClr val="bg1"/>
                          </a:solidFill>
                        </a:rPr>
                        <a:t>390</a:t>
                      </a:r>
                      <a:endParaRPr lang="en-US" dirty="0">
                        <a:solidFill>
                          <a:schemeClr val="bg1"/>
                        </a:solidFill>
                      </a:endParaRPr>
                    </a:p>
                  </a:txBody>
                  <a:tcPr/>
                </a:tc>
                <a:tc>
                  <a:txBody>
                    <a:bodyPr/>
                    <a:lstStyle/>
                    <a:p>
                      <a:r>
                        <a:rPr lang="en-US" dirty="0" smtClean="0">
                          <a:solidFill>
                            <a:schemeClr val="bg1"/>
                          </a:solidFill>
                        </a:rPr>
                        <a:t>167</a:t>
                      </a:r>
                      <a:endParaRPr lang="en-US" dirty="0">
                        <a:solidFill>
                          <a:schemeClr val="bg1"/>
                        </a:solidFill>
                      </a:endParaRPr>
                    </a:p>
                  </a:txBody>
                  <a:tcPr/>
                </a:tc>
                <a:tc>
                  <a:txBody>
                    <a:bodyPr/>
                    <a:lstStyle/>
                    <a:p>
                      <a:r>
                        <a:rPr lang="en-US" dirty="0" smtClean="0">
                          <a:solidFill>
                            <a:schemeClr val="bg1"/>
                          </a:solidFill>
                        </a:rPr>
                        <a:t>66</a:t>
                      </a:r>
                      <a:endParaRPr lang="en-US" dirty="0">
                        <a:solidFill>
                          <a:schemeClr val="bg1"/>
                        </a:solidFill>
                      </a:endParaRPr>
                    </a:p>
                  </a:txBody>
                  <a:tcPr/>
                </a:tc>
                <a:tc>
                  <a:txBody>
                    <a:bodyPr/>
                    <a:lstStyle/>
                    <a:p>
                      <a:r>
                        <a:rPr lang="en-US" dirty="0" smtClean="0">
                          <a:solidFill>
                            <a:schemeClr val="bg1"/>
                          </a:solidFill>
                        </a:rPr>
                        <a:t>42</a:t>
                      </a:r>
                      <a:endParaRPr lang="en-US" dirty="0">
                        <a:solidFill>
                          <a:schemeClr val="bg1"/>
                        </a:solidFill>
                      </a:endParaRPr>
                    </a:p>
                  </a:txBody>
                  <a:tcPr/>
                </a:tc>
              </a:tr>
              <a:tr h="3073518">
                <a:tc gridSpan="4">
                  <a:txBody>
                    <a:bodyPr/>
                    <a:lstStyle/>
                    <a:p>
                      <a:pPr marL="0" indent="0">
                        <a:buFont typeface="Arial"/>
                        <a:buNone/>
                      </a:pPr>
                      <a:endParaRPr lang="en-US" dirty="0" smtClean="0">
                        <a:solidFill>
                          <a:srgbClr val="775F55"/>
                        </a:solidFill>
                      </a:endParaRPr>
                    </a:p>
                    <a:p>
                      <a:pPr marL="285750" indent="-285750">
                        <a:buFont typeface="Arial"/>
                        <a:buChar char="•"/>
                      </a:pPr>
                      <a:r>
                        <a:rPr lang="en-US" dirty="0" smtClean="0">
                          <a:solidFill>
                            <a:srgbClr val="775F55"/>
                          </a:solidFill>
                        </a:rPr>
                        <a:t>39%</a:t>
                      </a:r>
                      <a:r>
                        <a:rPr lang="en-US" baseline="0" dirty="0" smtClean="0">
                          <a:solidFill>
                            <a:srgbClr val="775F55"/>
                          </a:solidFill>
                        </a:rPr>
                        <a:t> of Special Education students had Self-Regulation or School Readiness IEP goals; all of these students had individual Progress Monitoring set up in BIMAS.</a:t>
                      </a:r>
                    </a:p>
                    <a:p>
                      <a:pPr marL="0" indent="0">
                        <a:buFont typeface="Arial"/>
                        <a:buNone/>
                      </a:pPr>
                      <a:endParaRPr lang="en-US" baseline="0" dirty="0" smtClean="0">
                        <a:solidFill>
                          <a:srgbClr val="775F55"/>
                        </a:solidFill>
                      </a:endParaRPr>
                    </a:p>
                    <a:p>
                      <a:pPr marL="285750" indent="-285750">
                        <a:buFont typeface="Arial"/>
                        <a:buChar char="•"/>
                      </a:pPr>
                      <a:r>
                        <a:rPr lang="en-US" baseline="0" dirty="0" smtClean="0">
                          <a:solidFill>
                            <a:srgbClr val="775F55"/>
                          </a:solidFill>
                        </a:rPr>
                        <a:t>63% of these students’ (those with individual Progress Monitoring set up in BIMAS) teachers regularly completed the weekly progress monitoring.</a:t>
                      </a:r>
                    </a:p>
                    <a:p>
                      <a:pPr marL="0" indent="0">
                        <a:buFont typeface="Arial"/>
                        <a:buNone/>
                      </a:pPr>
                      <a:endParaRPr lang="en-US" baseline="0" dirty="0" smtClean="0">
                        <a:solidFill>
                          <a:srgbClr val="775F55"/>
                        </a:solidFill>
                      </a:endParaRPr>
                    </a:p>
                    <a:p>
                      <a:pPr marL="285750" indent="-285750">
                        <a:buFont typeface="Arial"/>
                        <a:buChar char="•"/>
                      </a:pPr>
                      <a:r>
                        <a:rPr lang="en-US" baseline="0" dirty="0" smtClean="0">
                          <a:solidFill>
                            <a:srgbClr val="775F55"/>
                          </a:solidFill>
                        </a:rPr>
                        <a:t>10% of the entire student population received individual Progress Monitoring.</a:t>
                      </a:r>
                    </a:p>
                    <a:p>
                      <a:pPr marL="0" indent="0">
                        <a:buFont typeface="Arial"/>
                        <a:buNone/>
                      </a:pP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274270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2901"/>
            <a:ext cx="8408794" cy="5663480"/>
          </a:xfrm>
          <a:prstGeom prst="rect">
            <a:avLst/>
          </a:prstGeom>
        </p:spPr>
      </p:pic>
      <p:sp>
        <p:nvSpPr>
          <p:cNvPr id="3" name="Rectangle 2"/>
          <p:cNvSpPr/>
          <p:nvPr/>
        </p:nvSpPr>
        <p:spPr>
          <a:xfrm>
            <a:off x="0" y="858054"/>
            <a:ext cx="1922343" cy="2574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659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2-01 at 6.55.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1876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31 at 6.19.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2709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f75c846f0c0353c40c9bab8a2392bf6.jpg"/>
          <p:cNvPicPr>
            <a:picLocks noGrp="1" noChangeAspect="1"/>
          </p:cNvPicPr>
          <p:nvPr>
            <p:ph idx="1"/>
          </p:nvPr>
        </p:nvPicPr>
        <p:blipFill>
          <a:blip r:embed="rId2">
            <a:extLst>
              <a:ext uri="{28A0092B-C50C-407E-A947-70E740481C1C}">
                <a14:useLocalDpi xmlns:a14="http://schemas.microsoft.com/office/drawing/2010/main" val="0"/>
              </a:ext>
            </a:extLst>
          </a:blip>
          <a:srcRect l="-9524" r="-9524"/>
          <a:stretch>
            <a:fillRect/>
          </a:stretch>
        </p:blipFill>
        <p:spPr>
          <a:xfrm>
            <a:off x="457200" y="530820"/>
            <a:ext cx="7620000" cy="5869980"/>
          </a:xfrm>
        </p:spPr>
      </p:pic>
    </p:spTree>
    <p:extLst>
      <p:ext uri="{BB962C8B-B14F-4D97-AF65-F5344CB8AC3E}">
        <p14:creationId xmlns:p14="http://schemas.microsoft.com/office/powerpoint/2010/main" val="3182153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Progress Monitoring</a:t>
            </a:r>
            <a:br>
              <a:rPr lang="en-US" dirty="0" smtClean="0"/>
            </a:br>
            <a:r>
              <a:rPr lang="en-US" sz="2400" dirty="0" smtClean="0">
                <a:latin typeface="Helvetica Neue UltraLight"/>
                <a:cs typeface="Helvetica Neue UltraLight"/>
              </a:rPr>
              <a:t>Case Study 1</a:t>
            </a:r>
            <a:endParaRPr lang="en-US" sz="2400" dirty="0">
              <a:latin typeface="Helvetica Neue UltraLight"/>
              <a:cs typeface="Helvetica Neue UltraLight"/>
            </a:endParaRPr>
          </a:p>
        </p:txBody>
      </p:sp>
      <p:sp>
        <p:nvSpPr>
          <p:cNvPr id="3" name="Content Placeholder 2"/>
          <p:cNvSpPr>
            <a:spLocks noGrp="1"/>
          </p:cNvSpPr>
          <p:nvPr>
            <p:ph idx="1"/>
          </p:nvPr>
        </p:nvSpPr>
        <p:spPr/>
        <p:txBody>
          <a:bodyPr>
            <a:normAutofit/>
          </a:bodyPr>
          <a:lstStyle/>
          <a:p>
            <a:r>
              <a:rPr lang="en-US" dirty="0" smtClean="0"/>
              <a:t>4</a:t>
            </a:r>
            <a:r>
              <a:rPr lang="en-US" baseline="30000" dirty="0" smtClean="0"/>
              <a:t>th</a:t>
            </a:r>
            <a:r>
              <a:rPr lang="en-US" dirty="0" smtClean="0"/>
              <a:t> grader</a:t>
            </a:r>
          </a:p>
          <a:p>
            <a:r>
              <a:rPr lang="en-US" dirty="0" smtClean="0"/>
              <a:t>Emotional Impairment</a:t>
            </a:r>
          </a:p>
          <a:p>
            <a:r>
              <a:rPr lang="en-US" dirty="0" smtClean="0"/>
              <a:t>Counseling </a:t>
            </a:r>
            <a:endParaRPr lang="en-US" dirty="0"/>
          </a:p>
          <a:p>
            <a:pPr marL="114300" indent="0">
              <a:buNone/>
            </a:pPr>
            <a:endParaRPr lang="en-US" dirty="0"/>
          </a:p>
        </p:txBody>
      </p:sp>
    </p:spTree>
    <p:extLst>
      <p:ext uri="{BB962C8B-B14F-4D97-AF65-F5344CB8AC3E}">
        <p14:creationId xmlns:p14="http://schemas.microsoft.com/office/powerpoint/2010/main" val="2369944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Progress Monitoring</a:t>
            </a:r>
            <a:br>
              <a:rPr lang="en-US" dirty="0" smtClean="0"/>
            </a:br>
            <a:r>
              <a:rPr lang="en-US" sz="2400" dirty="0" smtClean="0">
                <a:latin typeface="Helvetica Neue UltraLight"/>
                <a:cs typeface="Helvetica Neue UltraLight"/>
              </a:rPr>
              <a:t>Case Study 1:  IEP Goal</a:t>
            </a:r>
            <a:endParaRPr lang="en-US" sz="2400" dirty="0">
              <a:latin typeface="Helvetica Neue UltraLight"/>
              <a:cs typeface="Helvetica Neue UltraLight"/>
            </a:endParaRPr>
          </a:p>
        </p:txBody>
      </p:sp>
      <p:sp>
        <p:nvSpPr>
          <p:cNvPr id="3" name="Content Placeholder 2"/>
          <p:cNvSpPr>
            <a:spLocks noGrp="1"/>
          </p:cNvSpPr>
          <p:nvPr>
            <p:ph idx="1"/>
          </p:nvPr>
        </p:nvSpPr>
        <p:spPr/>
        <p:txBody>
          <a:bodyPr>
            <a:normAutofit lnSpcReduction="10000"/>
          </a:bodyPr>
          <a:lstStyle/>
          <a:p>
            <a:pPr marL="114300" indent="0">
              <a:buNone/>
            </a:pPr>
            <a:r>
              <a:rPr lang="en-US" dirty="0"/>
              <a:t>When </a:t>
            </a:r>
            <a:r>
              <a:rPr lang="en-US" dirty="0" smtClean="0"/>
              <a:t>[student name] becomes </a:t>
            </a:r>
            <a:r>
              <a:rPr lang="en-US" dirty="0"/>
              <a:t>upset, frustrated or angry, [student name] </a:t>
            </a:r>
            <a:r>
              <a:rPr lang="en-US" dirty="0" smtClean="0"/>
              <a:t>will </a:t>
            </a:r>
            <a:r>
              <a:rPr lang="en-US" dirty="0"/>
              <a:t>use a self regulation/coping strategy (movement break, deep breathing, positive self statements, preferred activity, etc.) to avoid engaging in unexpected behavior, with one reminder, in 4 out of 5 opportunities, as measured by observations and documentation. </a:t>
            </a:r>
          </a:p>
          <a:p>
            <a:pPr marL="114300" indent="0">
              <a:buNone/>
            </a:pPr>
            <a:endParaRPr lang="en-US" b="1" dirty="0" smtClean="0"/>
          </a:p>
          <a:p>
            <a:pPr marL="114300" indent="0">
              <a:buNone/>
            </a:pPr>
            <a:r>
              <a:rPr lang="en-US" b="1" i="1" dirty="0" smtClean="0"/>
              <a:t>Benchmark</a:t>
            </a:r>
            <a:r>
              <a:rPr lang="en-US" b="1" i="1" dirty="0"/>
              <a:t>/Objectives: What will the student need to do to complete this goal? </a:t>
            </a:r>
            <a:endParaRPr lang="en-US" i="1" dirty="0"/>
          </a:p>
          <a:p>
            <a:pPr lvl="0"/>
            <a:r>
              <a:rPr lang="en-US" dirty="0"/>
              <a:t>In counseling sessions, [student name] </a:t>
            </a:r>
            <a:r>
              <a:rPr lang="en-US" dirty="0" smtClean="0"/>
              <a:t>will </a:t>
            </a:r>
            <a:r>
              <a:rPr lang="en-US" dirty="0"/>
              <a:t>accurately identify feelings and appropriate coping strategies when presented with real or imagine situations with 80% accuracy in 4 out of 5 trials.</a:t>
            </a:r>
          </a:p>
          <a:p>
            <a:pPr lvl="0"/>
            <a:r>
              <a:rPr lang="en-US" dirty="0"/>
              <a:t>Given strategies in counseling sessions, [student name] </a:t>
            </a:r>
            <a:r>
              <a:rPr lang="en-US" dirty="0" smtClean="0"/>
              <a:t>will </a:t>
            </a:r>
            <a:r>
              <a:rPr lang="en-US" dirty="0"/>
              <a:t>apply these strategies within the classroom environment in 4 out of 5 opportunities.  </a:t>
            </a:r>
          </a:p>
          <a:p>
            <a:pPr marL="114300" indent="0">
              <a:buNone/>
            </a:pPr>
            <a:endParaRPr lang="en-US" dirty="0"/>
          </a:p>
        </p:txBody>
      </p:sp>
    </p:spTree>
    <p:extLst>
      <p:ext uri="{BB962C8B-B14F-4D97-AF65-F5344CB8AC3E}">
        <p14:creationId xmlns:p14="http://schemas.microsoft.com/office/powerpoint/2010/main" val="659916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Progress Monitoring</a:t>
            </a:r>
            <a:br>
              <a:rPr lang="en-US" dirty="0" smtClean="0"/>
            </a:br>
            <a:r>
              <a:rPr lang="en-US" sz="2400" dirty="0" smtClean="0">
                <a:latin typeface="Helvetica Neue UltraLight"/>
                <a:cs typeface="Helvetica Neue UltraLight"/>
              </a:rPr>
              <a:t>Case Study 1</a:t>
            </a:r>
            <a:endParaRPr lang="en-US" sz="3600" dirty="0">
              <a:latin typeface="Helvetica Neue UltraLight"/>
              <a:cs typeface="Helvetica Neue UltraLight"/>
            </a:endParaRPr>
          </a:p>
        </p:txBody>
      </p:sp>
      <p:pic>
        <p:nvPicPr>
          <p:cNvPr id="4" name="Content Placeholder 3" descr="Screen Shot 2016-01-31 at 6.36.39 PM.png"/>
          <p:cNvPicPr>
            <a:picLocks noGrp="1" noChangeAspect="1"/>
          </p:cNvPicPr>
          <p:nvPr>
            <p:ph idx="1"/>
          </p:nvPr>
        </p:nvPicPr>
        <p:blipFill>
          <a:blip r:embed="rId2">
            <a:extLst>
              <a:ext uri="{28A0092B-C50C-407E-A947-70E740481C1C}">
                <a14:useLocalDpi xmlns:a14="http://schemas.microsoft.com/office/drawing/2010/main" val="0"/>
              </a:ext>
            </a:extLst>
          </a:blip>
          <a:srcRect t="-554" b="-554"/>
          <a:stretch>
            <a:fillRect/>
          </a:stretch>
        </p:blipFill>
        <p:spPr/>
      </p:pic>
      <p:cxnSp>
        <p:nvCxnSpPr>
          <p:cNvPr id="5" name="Straight Arrow Connector 4"/>
          <p:cNvCxnSpPr/>
          <p:nvPr/>
        </p:nvCxnSpPr>
        <p:spPr>
          <a:xfrm flipH="1">
            <a:off x="2236832" y="2616182"/>
            <a:ext cx="56869" cy="2597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232153" y="4208641"/>
            <a:ext cx="65967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312417" y="1080597"/>
            <a:ext cx="2066226" cy="20284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11/14 = 78%</a:t>
            </a:r>
          </a:p>
          <a:p>
            <a:pPr algn="ctr"/>
            <a:r>
              <a:rPr lang="en-US" i="1" dirty="0"/>
              <a:t>m</a:t>
            </a:r>
            <a:r>
              <a:rPr lang="en-US" i="1" dirty="0" smtClean="0"/>
              <a:t>oderately</a:t>
            </a:r>
          </a:p>
          <a:p>
            <a:pPr algn="ctr"/>
            <a:r>
              <a:rPr lang="en-US" i="1" dirty="0" smtClean="0"/>
              <a:t>effective</a:t>
            </a:r>
            <a:endParaRPr lang="en-US" i="1" dirty="0"/>
          </a:p>
        </p:txBody>
      </p:sp>
    </p:spTree>
    <p:extLst>
      <p:ext uri="{BB962C8B-B14F-4D97-AF65-F5344CB8AC3E}">
        <p14:creationId xmlns:p14="http://schemas.microsoft.com/office/powerpoint/2010/main" val="2284158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600" y="0"/>
            <a:ext cx="8161020" cy="6858000"/>
          </a:xfrm>
          <a:prstGeom prst="rect">
            <a:avLst/>
          </a:prstGeom>
        </p:spPr>
      </p:pic>
      <p:cxnSp>
        <p:nvCxnSpPr>
          <p:cNvPr id="3" name="Straight Arrow Connector 2"/>
          <p:cNvCxnSpPr/>
          <p:nvPr/>
        </p:nvCxnSpPr>
        <p:spPr>
          <a:xfrm>
            <a:off x="-377602" y="4925232"/>
            <a:ext cx="9440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138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Percentage of Non-Overlapping Data (PND</a:t>
            </a:r>
            <a:r>
              <a:rPr lang="en-US" sz="3200"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1900" dirty="0"/>
              <a:t>The number of post-intervention data points that exceed the highest baseline data point is divided by the total number of post-intervention points. </a:t>
            </a:r>
          </a:p>
          <a:p>
            <a:pPr marL="114300" indent="0">
              <a:buNone/>
            </a:pPr>
            <a:endParaRPr lang="en-US" sz="1900" b="1" dirty="0" smtClean="0"/>
          </a:p>
          <a:p>
            <a:pPr marL="114300" indent="0">
              <a:buNone/>
            </a:pPr>
            <a:r>
              <a:rPr lang="en-US" sz="1900" b="1" dirty="0" smtClean="0"/>
              <a:t>Directions:</a:t>
            </a:r>
          </a:p>
          <a:p>
            <a:pPr marL="571500" indent="-457200">
              <a:buFont typeface="+mj-lt"/>
              <a:buAutoNum type="arabicPeriod"/>
            </a:pPr>
            <a:r>
              <a:rPr lang="en-US" sz="1900" dirty="0" smtClean="0"/>
              <a:t>Identify </a:t>
            </a:r>
            <a:r>
              <a:rPr lang="en-US" sz="1900" dirty="0"/>
              <a:t>the highest baseline </a:t>
            </a:r>
            <a:r>
              <a:rPr lang="en-US" sz="1900" dirty="0" smtClean="0"/>
              <a:t>point.</a:t>
            </a:r>
            <a:endParaRPr lang="en-US" sz="1900" dirty="0"/>
          </a:p>
          <a:p>
            <a:pPr marL="571500" indent="-457200">
              <a:buFont typeface="+mj-lt"/>
              <a:buAutoNum type="arabicPeriod"/>
            </a:pPr>
            <a:r>
              <a:rPr lang="en-US" sz="1900" dirty="0"/>
              <a:t>Count the number of intervention points that exceed the highest baseline point (non-overlapping). </a:t>
            </a:r>
          </a:p>
          <a:p>
            <a:pPr marL="571500" indent="-457200">
              <a:buFont typeface="+mj-lt"/>
              <a:buAutoNum type="arabicPeriod"/>
            </a:pPr>
            <a:r>
              <a:rPr lang="en-US" sz="1900" dirty="0"/>
              <a:t>Calculate the proportion of non-overlapping to total number of intervention points (can’t use if baseline has a zero point</a:t>
            </a:r>
            <a:r>
              <a:rPr lang="en-US" sz="1900" dirty="0" smtClean="0"/>
              <a:t>).</a:t>
            </a:r>
            <a:endParaRPr lang="en-US" sz="1900" dirty="0"/>
          </a:p>
          <a:p>
            <a:pPr marL="114300" indent="0">
              <a:buNone/>
            </a:pPr>
            <a:endParaRPr lang="en-US" sz="1900" dirty="0" smtClean="0"/>
          </a:p>
          <a:p>
            <a:pPr marL="114300" indent="0">
              <a:buNone/>
            </a:pPr>
            <a:r>
              <a:rPr lang="en-US" sz="1900" b="1" dirty="0" smtClean="0"/>
              <a:t>Ratings:</a:t>
            </a:r>
            <a:endParaRPr lang="en-US" sz="1900" b="1" dirty="0"/>
          </a:p>
          <a:p>
            <a:r>
              <a:rPr lang="en-US" sz="2100" dirty="0"/>
              <a:t>90%</a:t>
            </a:r>
            <a:r>
              <a:rPr lang="en-US" sz="2100" dirty="0" smtClean="0"/>
              <a:t>+ </a:t>
            </a:r>
            <a:r>
              <a:rPr lang="en-US" sz="2100" dirty="0" smtClean="0">
                <a:sym typeface="Wingdings"/>
              </a:rPr>
              <a:t> </a:t>
            </a:r>
            <a:r>
              <a:rPr lang="en-US" sz="2100" dirty="0" smtClean="0"/>
              <a:t>Highly </a:t>
            </a:r>
            <a:r>
              <a:rPr lang="en-US" sz="2100" dirty="0"/>
              <a:t>Effective</a:t>
            </a:r>
          </a:p>
          <a:p>
            <a:r>
              <a:rPr lang="en-US" sz="2100" dirty="0"/>
              <a:t>70%-90</a:t>
            </a:r>
            <a:r>
              <a:rPr lang="en-US" sz="2100" dirty="0" smtClean="0"/>
              <a:t>% </a:t>
            </a:r>
            <a:r>
              <a:rPr lang="en-US" sz="2100" dirty="0" smtClean="0">
                <a:sym typeface="Wingdings"/>
              </a:rPr>
              <a:t> </a:t>
            </a:r>
            <a:r>
              <a:rPr lang="en-US" sz="2100" dirty="0" smtClean="0"/>
              <a:t>Moderately </a:t>
            </a:r>
            <a:r>
              <a:rPr lang="en-US" sz="2100" dirty="0"/>
              <a:t>Effective</a:t>
            </a:r>
          </a:p>
          <a:p>
            <a:r>
              <a:rPr lang="en-US" sz="2100" dirty="0"/>
              <a:t>50%-</a:t>
            </a:r>
            <a:r>
              <a:rPr lang="en-US" sz="2100" dirty="0" smtClean="0"/>
              <a:t>70% </a:t>
            </a:r>
            <a:r>
              <a:rPr lang="en-US" sz="2100" dirty="0" smtClean="0">
                <a:sym typeface="Wingdings"/>
              </a:rPr>
              <a:t> </a:t>
            </a:r>
            <a:r>
              <a:rPr lang="en-US" sz="2100" dirty="0" smtClean="0"/>
              <a:t>Minimally </a:t>
            </a:r>
            <a:r>
              <a:rPr lang="en-US" sz="2100" dirty="0"/>
              <a:t>Effective</a:t>
            </a:r>
          </a:p>
          <a:p>
            <a:r>
              <a:rPr lang="en-US" sz="2100" dirty="0"/>
              <a:t>&gt;</a:t>
            </a:r>
            <a:r>
              <a:rPr lang="en-US" sz="2100" dirty="0" smtClean="0"/>
              <a:t>50% </a:t>
            </a:r>
            <a:r>
              <a:rPr lang="en-US" sz="2100" dirty="0" smtClean="0">
                <a:sym typeface="Wingdings"/>
              </a:rPr>
              <a:t> </a:t>
            </a:r>
            <a:r>
              <a:rPr lang="en-US" sz="2100" dirty="0" smtClean="0"/>
              <a:t>Ineffective</a:t>
            </a:r>
            <a:endParaRPr lang="en-US" sz="2100" dirty="0"/>
          </a:p>
          <a:p>
            <a:pPr marL="114300" indent="0">
              <a:buNone/>
            </a:pPr>
            <a:endParaRPr lang="en-US" dirty="0"/>
          </a:p>
        </p:txBody>
      </p:sp>
    </p:spTree>
    <p:extLst>
      <p:ext uri="{BB962C8B-B14F-4D97-AF65-F5344CB8AC3E}">
        <p14:creationId xmlns:p14="http://schemas.microsoft.com/office/powerpoint/2010/main" val="2086442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Percentage of Non-Overlapping Data (PND</a:t>
            </a:r>
            <a:r>
              <a:rPr lang="en-US" sz="3200" dirty="0" smtClean="0"/>
              <a:t>)</a:t>
            </a:r>
            <a:br>
              <a:rPr lang="en-US" sz="3200" dirty="0" smtClean="0"/>
            </a:br>
            <a:r>
              <a:rPr lang="en-US" sz="2400" dirty="0" smtClean="0">
                <a:latin typeface="Helvetica Neue UltraLight"/>
                <a:cs typeface="Helvetica Neue UltraLight"/>
              </a:rPr>
              <a:t>Limitations</a:t>
            </a:r>
            <a:endParaRPr lang="en-US" dirty="0">
              <a:latin typeface="Helvetica Neue UltraLight"/>
              <a:cs typeface="Helvetica Neue UltraLight"/>
            </a:endParaRPr>
          </a:p>
        </p:txBody>
      </p:sp>
      <p:sp>
        <p:nvSpPr>
          <p:cNvPr id="3" name="Content Placeholder 2"/>
          <p:cNvSpPr>
            <a:spLocks noGrp="1"/>
          </p:cNvSpPr>
          <p:nvPr>
            <p:ph idx="1"/>
          </p:nvPr>
        </p:nvSpPr>
        <p:spPr/>
        <p:txBody>
          <a:bodyPr/>
          <a:lstStyle/>
          <a:p>
            <a:r>
              <a:rPr lang="en-US" dirty="0" smtClean="0"/>
              <a:t>Ceiling </a:t>
            </a:r>
            <a:r>
              <a:rPr lang="en-US" dirty="0"/>
              <a:t>effects  </a:t>
            </a:r>
            <a:endParaRPr lang="en-US" dirty="0" smtClean="0"/>
          </a:p>
          <a:p>
            <a:r>
              <a:rPr lang="en-US" dirty="0" smtClean="0"/>
              <a:t>Lacks </a:t>
            </a:r>
            <a:r>
              <a:rPr lang="en-US" dirty="0"/>
              <a:t>sensitivity or discrimination ability as it nears 100% for very successful interventions </a:t>
            </a:r>
            <a:endParaRPr lang="en-US" dirty="0" smtClean="0"/>
          </a:p>
          <a:p>
            <a:r>
              <a:rPr lang="en-US" dirty="0" smtClean="0"/>
              <a:t>Can </a:t>
            </a:r>
            <a:r>
              <a:rPr lang="en-US" dirty="0"/>
              <a:t>not detect slope changes  </a:t>
            </a:r>
            <a:endParaRPr lang="en-US" dirty="0" smtClean="0"/>
          </a:p>
          <a:p>
            <a:r>
              <a:rPr lang="en-US" dirty="0" smtClean="0"/>
              <a:t>Needs </a:t>
            </a:r>
            <a:r>
              <a:rPr lang="en-US" dirty="0"/>
              <a:t>its own interpretation guidelines </a:t>
            </a:r>
            <a:endParaRPr lang="en-US" dirty="0" smtClean="0"/>
          </a:p>
          <a:p>
            <a:r>
              <a:rPr lang="en-US" dirty="0" smtClean="0"/>
              <a:t>Technically </a:t>
            </a:r>
            <a:r>
              <a:rPr lang="en-US" dirty="0"/>
              <a:t>not an effect size</a:t>
            </a:r>
          </a:p>
          <a:p>
            <a:pPr marL="114300" indent="0">
              <a:buNone/>
            </a:pPr>
            <a:endParaRPr lang="en-US" dirty="0"/>
          </a:p>
        </p:txBody>
      </p:sp>
    </p:spTree>
    <p:extLst>
      <p:ext uri="{BB962C8B-B14F-4D97-AF65-F5344CB8AC3E}">
        <p14:creationId xmlns:p14="http://schemas.microsoft.com/office/powerpoint/2010/main" val="3583149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Progress Monitoring</a:t>
            </a:r>
            <a:br>
              <a:rPr lang="en-US" dirty="0" smtClean="0"/>
            </a:br>
            <a:r>
              <a:rPr lang="en-US" sz="2400" dirty="0" smtClean="0">
                <a:latin typeface="Helvetica Neue UltraLight"/>
                <a:cs typeface="Helvetica Neue UltraLight"/>
              </a:rPr>
              <a:t>Case Study 1:  IEP Goal</a:t>
            </a:r>
            <a:endParaRPr lang="en-US" sz="2400" dirty="0">
              <a:latin typeface="Helvetica Neue UltraLight"/>
              <a:cs typeface="Helvetica Neue UltraLight"/>
            </a:endParaRPr>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t>During instruction time and independent work time, [student name] will attend to the lesson and complete required work independently consistently.  </a:t>
            </a:r>
          </a:p>
          <a:p>
            <a:pPr marL="114300" indent="0">
              <a:buNone/>
            </a:pPr>
            <a:endParaRPr lang="en-US" b="1" dirty="0" smtClean="0"/>
          </a:p>
          <a:p>
            <a:pPr marL="114300" indent="0">
              <a:buNone/>
            </a:pPr>
            <a:r>
              <a:rPr lang="en-US" b="1" i="1" dirty="0" smtClean="0"/>
              <a:t>Benchmark</a:t>
            </a:r>
            <a:r>
              <a:rPr lang="en-US" b="1" i="1" dirty="0"/>
              <a:t>/Objectives: What will the student need to do to complete this goal? </a:t>
            </a:r>
            <a:endParaRPr lang="en-US" i="1" dirty="0"/>
          </a:p>
          <a:p>
            <a:pPr lvl="0"/>
            <a:r>
              <a:rPr lang="en-US" dirty="0" smtClean="0"/>
              <a:t>By the first progress report of this IEP [student name] will sit and listen to a whole group lesson with fewer than 2 verbal prompts 4 out of 5 times.</a:t>
            </a:r>
          </a:p>
          <a:p>
            <a:pPr lvl="0"/>
            <a:r>
              <a:rPr lang="en-US" dirty="0" smtClean="0"/>
              <a:t>By the second progress report of this IEP, [student name] will independently complete work that he is interested and engaged in 4 out of 5 times correctly.</a:t>
            </a:r>
          </a:p>
          <a:p>
            <a:pPr lvl="0"/>
            <a:r>
              <a:rPr lang="en-US" dirty="0" smtClean="0"/>
              <a:t>By the third progress report of this IEP, [student name] will attempt unfamiliar or challenging work in a small group accompanied by a teacher 4 out of 5 times correctly.</a:t>
            </a:r>
          </a:p>
          <a:p>
            <a:pPr lvl="0"/>
            <a:r>
              <a:rPr lang="en-US" dirty="0" smtClean="0"/>
              <a:t>By the end of this IEP, [student name] will independently complete unfamiliar and challenging work 4 out of 5 times correctly..  </a:t>
            </a:r>
            <a:endParaRPr lang="en-US" dirty="0"/>
          </a:p>
          <a:p>
            <a:pPr marL="114300" indent="0">
              <a:buNone/>
            </a:pPr>
            <a:endParaRPr lang="en-US" dirty="0"/>
          </a:p>
        </p:txBody>
      </p:sp>
    </p:spTree>
    <p:extLst>
      <p:ext uri="{BB962C8B-B14F-4D97-AF65-F5344CB8AC3E}">
        <p14:creationId xmlns:p14="http://schemas.microsoft.com/office/powerpoint/2010/main" val="871374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Progress Monitoring</a:t>
            </a:r>
            <a:br>
              <a:rPr lang="en-US" dirty="0"/>
            </a:br>
            <a:r>
              <a:rPr lang="en-US" sz="2400" dirty="0">
                <a:latin typeface="Helvetica Neue UltraLight"/>
                <a:cs typeface="Helvetica Neue UltraLight"/>
              </a:rPr>
              <a:t>Case Study </a:t>
            </a:r>
            <a:r>
              <a:rPr lang="en-US" sz="2400" dirty="0" smtClean="0">
                <a:latin typeface="Helvetica Neue UltraLight"/>
                <a:cs typeface="Helvetica Neue UltraLight"/>
              </a:rPr>
              <a:t>1</a:t>
            </a:r>
            <a:endParaRPr lang="en-US" sz="3600" dirty="0">
              <a:latin typeface="Helvetica Neue UltraLight"/>
              <a:cs typeface="Helvetica Neue UltraLight"/>
            </a:endParaRPr>
          </a:p>
        </p:txBody>
      </p:sp>
      <p:pic>
        <p:nvPicPr>
          <p:cNvPr id="5" name="Content Placeholder 4" descr="Screen Shot 2016-02-01 at 12.47.56 PM.png"/>
          <p:cNvPicPr>
            <a:picLocks noGrp="1" noChangeAspect="1"/>
          </p:cNvPicPr>
          <p:nvPr>
            <p:ph idx="1"/>
          </p:nvPr>
        </p:nvPicPr>
        <p:blipFill>
          <a:blip r:embed="rId2">
            <a:extLst>
              <a:ext uri="{28A0092B-C50C-407E-A947-70E740481C1C}">
                <a14:useLocalDpi xmlns:a14="http://schemas.microsoft.com/office/drawing/2010/main" val="0"/>
              </a:ext>
            </a:extLst>
          </a:blip>
          <a:srcRect t="-554" b="-554"/>
          <a:stretch>
            <a:fillRect/>
          </a:stretch>
        </p:blipFill>
        <p:spPr/>
      </p:pic>
      <p:cxnSp>
        <p:nvCxnSpPr>
          <p:cNvPr id="4" name="Straight Arrow Connector 3"/>
          <p:cNvCxnSpPr/>
          <p:nvPr/>
        </p:nvCxnSpPr>
        <p:spPr>
          <a:xfrm>
            <a:off x="2123095" y="2635140"/>
            <a:ext cx="0" cy="2559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289022" y="4853208"/>
            <a:ext cx="64830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802455" y="1194344"/>
            <a:ext cx="2500363" cy="2274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16/16 = 100%</a:t>
            </a:r>
          </a:p>
          <a:p>
            <a:pPr algn="ctr"/>
            <a:r>
              <a:rPr lang="en-US" i="1" dirty="0"/>
              <a:t>h</a:t>
            </a:r>
            <a:r>
              <a:rPr lang="en-US" i="1" dirty="0" smtClean="0"/>
              <a:t>ighly effective </a:t>
            </a:r>
            <a:endParaRPr lang="en-US" i="1" dirty="0"/>
          </a:p>
        </p:txBody>
      </p:sp>
    </p:spTree>
    <p:extLst>
      <p:ext uri="{BB962C8B-B14F-4D97-AF65-F5344CB8AC3E}">
        <p14:creationId xmlns:p14="http://schemas.microsoft.com/office/powerpoint/2010/main" val="3562058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Progress Monitoring</a:t>
            </a:r>
            <a:br>
              <a:rPr lang="en-US" dirty="0"/>
            </a:br>
            <a:r>
              <a:rPr lang="en-US" sz="2400" dirty="0">
                <a:latin typeface="Helvetica Neue UltraLight"/>
                <a:cs typeface="Helvetica Neue UltraLight"/>
              </a:rPr>
              <a:t>Case Study </a:t>
            </a:r>
            <a:r>
              <a:rPr lang="en-US" sz="2400" dirty="0" smtClean="0">
                <a:latin typeface="Helvetica Neue UltraLight"/>
                <a:cs typeface="Helvetica Neue UltraLight"/>
              </a:rPr>
              <a:t>1</a:t>
            </a:r>
            <a:endParaRPr lang="en-US" sz="3600" dirty="0">
              <a:latin typeface="Helvetica Neue UltraLight"/>
              <a:cs typeface="Helvetica Neue UltraLight"/>
            </a:endParaRPr>
          </a:p>
        </p:txBody>
      </p:sp>
      <p:pic>
        <p:nvPicPr>
          <p:cNvPr id="5" name="Content Placeholder 4" descr="Screen Shot 2016-02-01 at 12.48.06 PM.png"/>
          <p:cNvPicPr>
            <a:picLocks noGrp="1" noChangeAspect="1"/>
          </p:cNvPicPr>
          <p:nvPr>
            <p:ph idx="1"/>
          </p:nvPr>
        </p:nvPicPr>
        <p:blipFill>
          <a:blip r:embed="rId2">
            <a:extLst>
              <a:ext uri="{28A0092B-C50C-407E-A947-70E740481C1C}">
                <a14:useLocalDpi xmlns:a14="http://schemas.microsoft.com/office/drawing/2010/main" val="0"/>
              </a:ext>
            </a:extLst>
          </a:blip>
          <a:srcRect t="-554" b="-554"/>
          <a:stretch>
            <a:fillRect/>
          </a:stretch>
        </p:blipFill>
        <p:spPr/>
      </p:pic>
      <p:cxnSp>
        <p:nvCxnSpPr>
          <p:cNvPr id="4" name="Straight Arrow Connector 3"/>
          <p:cNvCxnSpPr/>
          <p:nvPr/>
        </p:nvCxnSpPr>
        <p:spPr>
          <a:xfrm flipH="1">
            <a:off x="2388482" y="2597225"/>
            <a:ext cx="37912" cy="2578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1232153" y="4303431"/>
            <a:ext cx="6539892" cy="18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501978" y="1270176"/>
            <a:ext cx="2130204" cy="21232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8/15 = 53%</a:t>
            </a:r>
          </a:p>
          <a:p>
            <a:pPr algn="ctr"/>
            <a:r>
              <a:rPr lang="en-US" i="1" dirty="0"/>
              <a:t>minimally effective</a:t>
            </a:r>
          </a:p>
          <a:p>
            <a:pPr algn="ctr"/>
            <a:endParaRPr lang="en-US" i="1" dirty="0"/>
          </a:p>
        </p:txBody>
      </p:sp>
    </p:spTree>
    <p:extLst>
      <p:ext uri="{BB962C8B-B14F-4D97-AF65-F5344CB8AC3E}">
        <p14:creationId xmlns:p14="http://schemas.microsoft.com/office/powerpoint/2010/main" val="4209344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Progress Monitoring</a:t>
            </a:r>
            <a:br>
              <a:rPr lang="en-US" dirty="0"/>
            </a:br>
            <a:r>
              <a:rPr lang="en-US" sz="2400" dirty="0">
                <a:latin typeface="Helvetica Neue UltraLight"/>
                <a:cs typeface="Helvetica Neue UltraLight"/>
              </a:rPr>
              <a:t>Case Study </a:t>
            </a:r>
            <a:r>
              <a:rPr lang="en-US" sz="2400" dirty="0" smtClean="0">
                <a:latin typeface="Helvetica Neue UltraLight"/>
                <a:cs typeface="Helvetica Neue UltraLight"/>
              </a:rPr>
              <a:t>1:  Universal Assessment</a:t>
            </a:r>
            <a:endParaRPr lang="en-US" sz="3600" dirty="0">
              <a:latin typeface="Helvetica Neue UltraLight"/>
              <a:cs typeface="Helvetica Neue Ultra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9380404"/>
              </p:ext>
            </p:extLst>
          </p:nvPr>
        </p:nvGraphicFramePr>
        <p:xfrm>
          <a:off x="457200" y="1600200"/>
          <a:ext cx="7619997" cy="4543472"/>
        </p:xfrm>
        <a:graphic>
          <a:graphicData uri="http://schemas.openxmlformats.org/drawingml/2006/table">
            <a:tbl>
              <a:tblPr firstRow="1" bandRow="1">
                <a:tableStyleId>{3C2FFA5D-87B4-456A-9821-1D502468CF0F}</a:tableStyleId>
              </a:tblPr>
              <a:tblGrid>
                <a:gridCol w="1088571"/>
                <a:gridCol w="1088571"/>
                <a:gridCol w="1088571"/>
                <a:gridCol w="1088571"/>
                <a:gridCol w="1088571"/>
                <a:gridCol w="1088571"/>
                <a:gridCol w="1088571"/>
              </a:tblGrid>
              <a:tr h="413558">
                <a:tc>
                  <a:txBody>
                    <a:bodyPr/>
                    <a:lstStyle/>
                    <a:p>
                      <a:endParaRPr lang="en-US" sz="1400" dirty="0"/>
                    </a:p>
                  </a:txBody>
                  <a:tcPr/>
                </a:tc>
                <a:tc gridSpan="3">
                  <a:txBody>
                    <a:bodyPr/>
                    <a:lstStyle/>
                    <a:p>
                      <a:r>
                        <a:rPr lang="en-US" sz="1400" dirty="0" smtClean="0"/>
                        <a:t>Universal Assessment 1 (October)</a:t>
                      </a:r>
                      <a:endParaRPr lang="en-US" sz="1400" dirty="0"/>
                    </a:p>
                  </a:txBody>
                  <a:tcPr/>
                </a:tc>
                <a:tc hMerge="1">
                  <a:txBody>
                    <a:bodyPr/>
                    <a:lstStyle/>
                    <a:p>
                      <a:endParaRPr lang="en-US" dirty="0"/>
                    </a:p>
                  </a:txBody>
                  <a:tcPr/>
                </a:tc>
                <a:tc hMerge="1">
                  <a:txBody>
                    <a:bodyPr/>
                    <a:lstStyle/>
                    <a:p>
                      <a:endParaRPr lang="en-US" dirty="0"/>
                    </a:p>
                  </a:txBody>
                  <a:tcPr/>
                </a:tc>
                <a:tc gridSpan="3">
                  <a:txBody>
                    <a:bodyPr/>
                    <a:lstStyle/>
                    <a:p>
                      <a:r>
                        <a:rPr lang="en-US" sz="1400" dirty="0" smtClean="0"/>
                        <a:t>Universal Assessment 2 (June)</a:t>
                      </a:r>
                      <a:endParaRPr lang="en-US" sz="1400" dirty="0"/>
                    </a:p>
                  </a:txBody>
                  <a:tcPr/>
                </a:tc>
                <a:tc hMerge="1">
                  <a:txBody>
                    <a:bodyPr/>
                    <a:lstStyle/>
                    <a:p>
                      <a:endParaRPr lang="en-US" dirty="0"/>
                    </a:p>
                  </a:txBody>
                  <a:tcPr/>
                </a:tc>
                <a:tc hMerge="1">
                  <a:txBody>
                    <a:bodyPr/>
                    <a:lstStyle/>
                    <a:p>
                      <a:endParaRPr lang="en-US" dirty="0"/>
                    </a:p>
                  </a:txBody>
                  <a:tcPr/>
                </a:tc>
              </a:tr>
              <a:tr h="413558">
                <a:tc>
                  <a:txBody>
                    <a:bodyPr/>
                    <a:lstStyle/>
                    <a:p>
                      <a:endParaRPr lang="en-US" sz="1400" dirty="0"/>
                    </a:p>
                  </a:txBody>
                  <a:tcPr/>
                </a:tc>
                <a:tc>
                  <a:txBody>
                    <a:bodyPr/>
                    <a:lstStyle/>
                    <a:p>
                      <a:r>
                        <a:rPr lang="en-US" sz="1400" dirty="0" smtClean="0"/>
                        <a:t>T-Score</a:t>
                      </a:r>
                      <a:endParaRPr lang="en-US" sz="1400" dirty="0"/>
                    </a:p>
                  </a:txBody>
                  <a:tcPr/>
                </a:tc>
                <a:tc>
                  <a:txBody>
                    <a:bodyPr/>
                    <a:lstStyle/>
                    <a:p>
                      <a:r>
                        <a:rPr lang="en-US" sz="1400" dirty="0" smtClean="0"/>
                        <a:t>Percentile</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T-Score</a:t>
                      </a:r>
                      <a:endParaRPr lang="en-US" sz="1400" dirty="0"/>
                    </a:p>
                  </a:txBody>
                  <a:tcPr/>
                </a:tc>
                <a:tc>
                  <a:txBody>
                    <a:bodyPr/>
                    <a:lstStyle/>
                    <a:p>
                      <a:r>
                        <a:rPr lang="en-US" sz="1400" dirty="0" smtClean="0"/>
                        <a:t>Percentile</a:t>
                      </a:r>
                      <a:endParaRPr lang="en-US" sz="1400" dirty="0"/>
                    </a:p>
                  </a:txBody>
                  <a:tcPr/>
                </a:tc>
                <a:tc>
                  <a:txBody>
                    <a:bodyPr/>
                    <a:lstStyle/>
                    <a:p>
                      <a:r>
                        <a:rPr lang="en-US" sz="1400" dirty="0" smtClean="0"/>
                        <a:t>Description</a:t>
                      </a:r>
                      <a:endParaRPr lang="en-US" sz="1400" dirty="0"/>
                    </a:p>
                  </a:txBody>
                  <a:tcPr/>
                </a:tc>
              </a:tr>
              <a:tr h="413558">
                <a:tc gridSpan="7">
                  <a:txBody>
                    <a:bodyPr/>
                    <a:lstStyle/>
                    <a:p>
                      <a:pPr algn="ctr"/>
                      <a:r>
                        <a:rPr lang="en-US" sz="1400" b="1" dirty="0" smtClean="0"/>
                        <a:t>Behavioral Concern Scales</a:t>
                      </a:r>
                      <a:endParaRPr lang="en-US" sz="14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77848">
                <a:tc>
                  <a:txBody>
                    <a:bodyPr/>
                    <a:lstStyle/>
                    <a:p>
                      <a:r>
                        <a:rPr lang="en-US" sz="1400" i="1" dirty="0" smtClean="0"/>
                        <a:t>Conduct</a:t>
                      </a:r>
                    </a:p>
                    <a:p>
                      <a:endParaRPr lang="en-US" sz="1400" i="1" dirty="0"/>
                    </a:p>
                  </a:txBody>
                  <a:tcPr/>
                </a:tc>
                <a:tc>
                  <a:txBody>
                    <a:bodyPr/>
                    <a:lstStyle/>
                    <a:p>
                      <a:r>
                        <a:rPr lang="en-US" sz="1400" dirty="0" smtClean="0"/>
                        <a:t>76</a:t>
                      </a:r>
                      <a:endParaRPr lang="en-US" sz="1400" dirty="0"/>
                    </a:p>
                  </a:txBody>
                  <a:tcPr/>
                </a:tc>
                <a:tc>
                  <a:txBody>
                    <a:bodyPr/>
                    <a:lstStyle/>
                    <a:p>
                      <a:r>
                        <a:rPr lang="en-US" sz="1400" dirty="0" smtClean="0"/>
                        <a:t>99</a:t>
                      </a:r>
                      <a:r>
                        <a:rPr lang="en-US" sz="1400" baseline="30000" dirty="0" smtClean="0"/>
                        <a:t>th</a:t>
                      </a:r>
                      <a:r>
                        <a:rPr lang="en-US" sz="1400" dirty="0" smtClean="0"/>
                        <a:t> </a:t>
                      </a:r>
                      <a:endParaRPr lang="en-US" sz="1400" dirty="0"/>
                    </a:p>
                  </a:txBody>
                  <a:tcPr/>
                </a:tc>
                <a:tc>
                  <a:txBody>
                    <a:bodyPr/>
                    <a:lstStyle/>
                    <a:p>
                      <a:r>
                        <a:rPr lang="en-US" sz="1400" dirty="0" smtClean="0"/>
                        <a:t>High Risk</a:t>
                      </a:r>
                      <a:endParaRPr lang="en-US" sz="1400" dirty="0"/>
                    </a:p>
                  </a:txBody>
                  <a:tcPr/>
                </a:tc>
                <a:tc>
                  <a:txBody>
                    <a:bodyPr/>
                    <a:lstStyle/>
                    <a:p>
                      <a:r>
                        <a:rPr lang="en-US" sz="1400" dirty="0" smtClean="0"/>
                        <a:t>80</a:t>
                      </a:r>
                      <a:endParaRPr lang="en-US" sz="1400" dirty="0"/>
                    </a:p>
                  </a:txBody>
                  <a:tcPr/>
                </a:tc>
                <a:tc>
                  <a:txBody>
                    <a:bodyPr/>
                    <a:lstStyle/>
                    <a:p>
                      <a:r>
                        <a:rPr lang="en-US" sz="1400" dirty="0" smtClean="0"/>
                        <a:t>99</a:t>
                      </a:r>
                      <a:r>
                        <a:rPr lang="en-US" sz="1400" baseline="30000" dirty="0" smtClean="0"/>
                        <a:t>th</a:t>
                      </a:r>
                      <a:r>
                        <a:rPr lang="en-US" sz="1400" dirty="0" smtClean="0"/>
                        <a:t> </a:t>
                      </a:r>
                      <a:endParaRPr lang="en-US" sz="1400" dirty="0"/>
                    </a:p>
                  </a:txBody>
                  <a:tcPr/>
                </a:tc>
                <a:tc>
                  <a:txBody>
                    <a:bodyPr/>
                    <a:lstStyle/>
                    <a:p>
                      <a:r>
                        <a:rPr lang="en-US" sz="1400" dirty="0" smtClean="0"/>
                        <a:t>High Risk</a:t>
                      </a:r>
                      <a:endParaRPr lang="en-US" sz="1400" dirty="0"/>
                    </a:p>
                  </a:txBody>
                  <a:tcPr/>
                </a:tc>
              </a:tr>
              <a:tr h="577848">
                <a:tc>
                  <a:txBody>
                    <a:bodyPr/>
                    <a:lstStyle/>
                    <a:p>
                      <a:r>
                        <a:rPr lang="en-US" sz="1400" i="1" dirty="0" smtClean="0"/>
                        <a:t>Negative Affect</a:t>
                      </a:r>
                      <a:endParaRPr lang="en-US" sz="1400" i="1" dirty="0"/>
                    </a:p>
                  </a:txBody>
                  <a:tcPr/>
                </a:tc>
                <a:tc>
                  <a:txBody>
                    <a:bodyPr/>
                    <a:lstStyle/>
                    <a:p>
                      <a:r>
                        <a:rPr lang="en-US" sz="1400" dirty="0" smtClean="0"/>
                        <a:t>70</a:t>
                      </a:r>
                      <a:endParaRPr lang="en-US" sz="1400" dirty="0"/>
                    </a:p>
                  </a:txBody>
                  <a:tcPr/>
                </a:tc>
                <a:tc>
                  <a:txBody>
                    <a:bodyPr/>
                    <a:lstStyle/>
                    <a:p>
                      <a:r>
                        <a:rPr lang="en-US" sz="1400" dirty="0" smtClean="0"/>
                        <a:t>98</a:t>
                      </a:r>
                      <a:r>
                        <a:rPr lang="en-US" sz="1400" baseline="30000" dirty="0" smtClean="0"/>
                        <a:t>th</a:t>
                      </a:r>
                      <a:r>
                        <a:rPr lang="en-US" sz="1400" dirty="0" smtClean="0"/>
                        <a:t> </a:t>
                      </a:r>
                      <a:endParaRPr lang="en-US" sz="1400" dirty="0"/>
                    </a:p>
                  </a:txBody>
                  <a:tcPr/>
                </a:tc>
                <a:tc>
                  <a:txBody>
                    <a:bodyPr/>
                    <a:lstStyle/>
                    <a:p>
                      <a:r>
                        <a:rPr lang="en-US" sz="1400" dirty="0" smtClean="0"/>
                        <a:t>High Risk</a:t>
                      </a:r>
                      <a:endParaRPr lang="en-US" sz="1400" dirty="0"/>
                    </a:p>
                  </a:txBody>
                  <a:tcPr/>
                </a:tc>
                <a:tc>
                  <a:txBody>
                    <a:bodyPr/>
                    <a:lstStyle/>
                    <a:p>
                      <a:r>
                        <a:rPr lang="en-US" sz="1400" dirty="0" smtClean="0"/>
                        <a:t>79</a:t>
                      </a:r>
                      <a:endParaRPr lang="en-US" sz="1400" dirty="0"/>
                    </a:p>
                  </a:txBody>
                  <a:tcPr/>
                </a:tc>
                <a:tc>
                  <a:txBody>
                    <a:bodyPr/>
                    <a:lstStyle/>
                    <a:p>
                      <a:r>
                        <a:rPr lang="en-US" sz="1400" dirty="0" smtClean="0"/>
                        <a:t>99</a:t>
                      </a:r>
                      <a:r>
                        <a:rPr lang="en-US" sz="1400" baseline="30000" dirty="0" smtClean="0"/>
                        <a:t>th</a:t>
                      </a:r>
                      <a:r>
                        <a:rPr lang="en-US" sz="1400" dirty="0" smtClean="0"/>
                        <a:t> </a:t>
                      </a:r>
                      <a:endParaRPr lang="en-US" sz="1400" dirty="0"/>
                    </a:p>
                  </a:txBody>
                  <a:tcPr/>
                </a:tc>
                <a:tc>
                  <a:txBody>
                    <a:bodyPr/>
                    <a:lstStyle/>
                    <a:p>
                      <a:r>
                        <a:rPr lang="en-US" sz="1400" dirty="0" smtClean="0"/>
                        <a:t>High Risk</a:t>
                      </a:r>
                      <a:endParaRPr lang="en-US" sz="1400" dirty="0"/>
                    </a:p>
                  </a:txBody>
                  <a:tcPr/>
                </a:tc>
              </a:tr>
              <a:tr h="577848">
                <a:tc>
                  <a:txBody>
                    <a:bodyPr/>
                    <a:lstStyle/>
                    <a:p>
                      <a:r>
                        <a:rPr lang="en-US" sz="1400" i="1" dirty="0" smtClean="0"/>
                        <a:t>Cognitive/Attention</a:t>
                      </a:r>
                      <a:endParaRPr lang="en-US" sz="1400" i="1" dirty="0"/>
                    </a:p>
                  </a:txBody>
                  <a:tcPr/>
                </a:tc>
                <a:tc>
                  <a:txBody>
                    <a:bodyPr/>
                    <a:lstStyle/>
                    <a:p>
                      <a:r>
                        <a:rPr lang="en-US" sz="1400" dirty="0" smtClean="0"/>
                        <a:t>69</a:t>
                      </a:r>
                      <a:endParaRPr lang="en-US" sz="1400" dirty="0"/>
                    </a:p>
                  </a:txBody>
                  <a:tcPr/>
                </a:tc>
                <a:tc>
                  <a:txBody>
                    <a:bodyPr/>
                    <a:lstStyle/>
                    <a:p>
                      <a:r>
                        <a:rPr lang="en-US" sz="1400" dirty="0" smtClean="0"/>
                        <a:t>97</a:t>
                      </a:r>
                      <a:r>
                        <a:rPr lang="en-US" sz="1400" baseline="30000" dirty="0" smtClean="0"/>
                        <a:t>th</a:t>
                      </a:r>
                      <a:r>
                        <a:rPr lang="en-US" sz="1400" dirty="0" smtClean="0"/>
                        <a:t> </a:t>
                      </a:r>
                      <a:endParaRPr lang="en-US" sz="1400" dirty="0"/>
                    </a:p>
                  </a:txBody>
                  <a:tcPr/>
                </a:tc>
                <a:tc>
                  <a:txBody>
                    <a:bodyPr/>
                    <a:lstStyle/>
                    <a:p>
                      <a:r>
                        <a:rPr lang="en-US" sz="1400" dirty="0" smtClean="0"/>
                        <a:t>Some Risk</a:t>
                      </a:r>
                      <a:endParaRPr lang="en-US" sz="1400" dirty="0"/>
                    </a:p>
                  </a:txBody>
                  <a:tcPr/>
                </a:tc>
                <a:tc>
                  <a:txBody>
                    <a:bodyPr/>
                    <a:lstStyle/>
                    <a:p>
                      <a:r>
                        <a:rPr lang="en-US" sz="1400" dirty="0" smtClean="0"/>
                        <a:t>76</a:t>
                      </a:r>
                      <a:endParaRPr lang="en-US" sz="1400" dirty="0"/>
                    </a:p>
                  </a:txBody>
                  <a:tcPr/>
                </a:tc>
                <a:tc>
                  <a:txBody>
                    <a:bodyPr/>
                    <a:lstStyle/>
                    <a:p>
                      <a:r>
                        <a:rPr lang="en-US" sz="1400" dirty="0" smtClean="0"/>
                        <a:t>99</a:t>
                      </a:r>
                      <a:r>
                        <a:rPr lang="en-US" sz="1400" baseline="30000" dirty="0" smtClean="0"/>
                        <a:t>th</a:t>
                      </a:r>
                      <a:r>
                        <a:rPr lang="en-US" sz="1400" dirty="0" smtClean="0"/>
                        <a:t> </a:t>
                      </a:r>
                      <a:endParaRPr lang="en-US" sz="1400" dirty="0"/>
                    </a:p>
                  </a:txBody>
                  <a:tcPr/>
                </a:tc>
                <a:tc>
                  <a:txBody>
                    <a:bodyPr/>
                    <a:lstStyle/>
                    <a:p>
                      <a:r>
                        <a:rPr lang="en-US" sz="1400" dirty="0" smtClean="0"/>
                        <a:t>High Risk</a:t>
                      </a:r>
                      <a:endParaRPr lang="en-US" sz="1400" dirty="0"/>
                    </a:p>
                  </a:txBody>
                  <a:tcPr/>
                </a:tc>
              </a:tr>
              <a:tr h="413558">
                <a:tc gridSpan="7">
                  <a:txBody>
                    <a:bodyPr/>
                    <a:lstStyle/>
                    <a:p>
                      <a:pPr algn="ctr"/>
                      <a:r>
                        <a:rPr lang="en-US" sz="1400" b="1" i="0" dirty="0" smtClean="0"/>
                        <a:t>Adaptive</a:t>
                      </a:r>
                      <a:r>
                        <a:rPr lang="en-US" sz="1400" b="1" i="0" baseline="0" dirty="0" smtClean="0"/>
                        <a:t> Skills Scales</a:t>
                      </a:r>
                      <a:endParaRPr lang="en-US" sz="1400" b="1" i="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77848">
                <a:tc>
                  <a:txBody>
                    <a:bodyPr/>
                    <a:lstStyle/>
                    <a:p>
                      <a:r>
                        <a:rPr lang="en-US" sz="1400" i="1" dirty="0" smtClean="0"/>
                        <a:t>Social</a:t>
                      </a:r>
                    </a:p>
                    <a:p>
                      <a:endParaRPr lang="en-US" sz="1400" i="1" dirty="0"/>
                    </a:p>
                  </a:txBody>
                  <a:tcPr/>
                </a:tc>
                <a:tc>
                  <a:txBody>
                    <a:bodyPr/>
                    <a:lstStyle/>
                    <a:p>
                      <a:r>
                        <a:rPr lang="en-US" sz="1400" dirty="0" smtClean="0"/>
                        <a:t>36</a:t>
                      </a:r>
                      <a:endParaRPr lang="en-US" sz="1400" dirty="0"/>
                    </a:p>
                  </a:txBody>
                  <a:tcPr/>
                </a:tc>
                <a:tc>
                  <a:txBody>
                    <a:bodyPr/>
                    <a:lstStyle/>
                    <a:p>
                      <a:r>
                        <a:rPr lang="en-US" sz="1400" dirty="0" smtClean="0"/>
                        <a:t>8</a:t>
                      </a:r>
                      <a:r>
                        <a:rPr lang="en-US" sz="1400" baseline="30000" dirty="0" smtClean="0"/>
                        <a:t>th</a:t>
                      </a:r>
                      <a:r>
                        <a:rPr lang="en-US" sz="1400" dirty="0" smtClean="0"/>
                        <a:t> </a:t>
                      </a:r>
                      <a:endParaRPr lang="en-US" sz="1400" dirty="0"/>
                    </a:p>
                  </a:txBody>
                  <a:tcPr/>
                </a:tc>
                <a:tc>
                  <a:txBody>
                    <a:bodyPr/>
                    <a:lstStyle/>
                    <a:p>
                      <a:r>
                        <a:rPr lang="en-US" sz="1400" dirty="0" smtClean="0"/>
                        <a:t>Concern</a:t>
                      </a:r>
                      <a:endParaRPr lang="en-US" sz="1400" dirty="0"/>
                    </a:p>
                  </a:txBody>
                  <a:tcPr/>
                </a:tc>
                <a:tc>
                  <a:txBody>
                    <a:bodyPr/>
                    <a:lstStyle/>
                    <a:p>
                      <a:r>
                        <a:rPr lang="en-US" sz="1400" dirty="0" smtClean="0"/>
                        <a:t>23</a:t>
                      </a:r>
                      <a:endParaRPr lang="en-US" sz="1400" dirty="0"/>
                    </a:p>
                  </a:txBody>
                  <a:tcPr/>
                </a:tc>
                <a:tc>
                  <a:txBody>
                    <a:bodyPr/>
                    <a:lstStyle/>
                    <a:p>
                      <a:r>
                        <a:rPr lang="en-US" sz="1400" dirty="0" smtClean="0"/>
                        <a:t>1</a:t>
                      </a:r>
                      <a:r>
                        <a:rPr lang="en-US" sz="1400" baseline="30000" dirty="0" smtClean="0"/>
                        <a:t>st</a:t>
                      </a:r>
                      <a:endParaRPr lang="en-US" sz="1400" dirty="0"/>
                    </a:p>
                  </a:txBody>
                  <a:tcPr/>
                </a:tc>
                <a:tc>
                  <a:txBody>
                    <a:bodyPr/>
                    <a:lstStyle/>
                    <a:p>
                      <a:r>
                        <a:rPr lang="en-US" sz="1400" dirty="0" smtClean="0"/>
                        <a:t>Concern</a:t>
                      </a:r>
                      <a:endParaRPr lang="en-US" sz="1400" dirty="0"/>
                    </a:p>
                  </a:txBody>
                  <a:tcPr/>
                </a:tc>
              </a:tr>
              <a:tr h="577848">
                <a:tc>
                  <a:txBody>
                    <a:bodyPr/>
                    <a:lstStyle/>
                    <a:p>
                      <a:r>
                        <a:rPr lang="en-US" sz="1400" i="1" dirty="0" smtClean="0"/>
                        <a:t>Academic Functioning</a:t>
                      </a:r>
                      <a:endParaRPr lang="en-US" sz="1400" i="1" dirty="0"/>
                    </a:p>
                  </a:txBody>
                  <a:tcPr/>
                </a:tc>
                <a:tc>
                  <a:txBody>
                    <a:bodyPr/>
                    <a:lstStyle/>
                    <a:p>
                      <a:r>
                        <a:rPr lang="en-US" sz="1400" dirty="0" smtClean="0"/>
                        <a:t>33</a:t>
                      </a:r>
                      <a:endParaRPr lang="en-US" sz="1400" dirty="0"/>
                    </a:p>
                  </a:txBody>
                  <a:tcPr/>
                </a:tc>
                <a:tc>
                  <a:txBody>
                    <a:bodyPr/>
                    <a:lstStyle/>
                    <a:p>
                      <a:r>
                        <a:rPr lang="en-US" sz="1400" dirty="0" smtClean="0"/>
                        <a:t>4</a:t>
                      </a:r>
                      <a:r>
                        <a:rPr lang="en-US" sz="1400" baseline="30000" dirty="0" smtClean="0"/>
                        <a:t>th</a:t>
                      </a:r>
                      <a:r>
                        <a:rPr lang="en-US" sz="1400" dirty="0" smtClean="0"/>
                        <a:t> </a:t>
                      </a:r>
                      <a:endParaRPr lang="en-US" sz="1400" dirty="0"/>
                    </a:p>
                  </a:txBody>
                  <a:tcPr/>
                </a:tc>
                <a:tc>
                  <a:txBody>
                    <a:bodyPr/>
                    <a:lstStyle/>
                    <a:p>
                      <a:r>
                        <a:rPr lang="en-US" sz="1400" dirty="0" smtClean="0"/>
                        <a:t>Concern</a:t>
                      </a:r>
                      <a:endParaRPr lang="en-US" sz="1400" dirty="0"/>
                    </a:p>
                  </a:txBody>
                  <a:tcPr/>
                </a:tc>
                <a:tc>
                  <a:txBody>
                    <a:bodyPr/>
                    <a:lstStyle/>
                    <a:p>
                      <a:r>
                        <a:rPr lang="en-US" sz="1400" dirty="0" smtClean="0"/>
                        <a:t>21</a:t>
                      </a:r>
                      <a:endParaRPr lang="en-US" sz="1400" dirty="0"/>
                    </a:p>
                  </a:txBody>
                  <a:tcPr/>
                </a:tc>
                <a:tc>
                  <a:txBody>
                    <a:bodyPr/>
                    <a:lstStyle/>
                    <a:p>
                      <a:r>
                        <a:rPr lang="en-US" sz="1400" dirty="0" smtClean="0"/>
                        <a:t>1</a:t>
                      </a:r>
                      <a:r>
                        <a:rPr lang="en-US" sz="1400" baseline="30000" dirty="0" smtClean="0"/>
                        <a:t>st</a:t>
                      </a:r>
                      <a:endParaRPr lang="en-US" sz="1400" dirty="0"/>
                    </a:p>
                  </a:txBody>
                  <a:tcPr/>
                </a:tc>
                <a:tc>
                  <a:txBody>
                    <a:bodyPr/>
                    <a:lstStyle/>
                    <a:p>
                      <a:r>
                        <a:rPr lang="en-US" sz="1400" dirty="0" smtClean="0"/>
                        <a:t>Concern</a:t>
                      </a:r>
                      <a:endParaRPr lang="en-US" sz="1400" dirty="0"/>
                    </a:p>
                  </a:txBody>
                  <a:tcPr/>
                </a:tc>
              </a:tr>
            </a:tbl>
          </a:graphicData>
        </a:graphic>
      </p:graphicFrame>
    </p:spTree>
    <p:extLst>
      <p:ext uri="{BB962C8B-B14F-4D97-AF65-F5344CB8AC3E}">
        <p14:creationId xmlns:p14="http://schemas.microsoft.com/office/powerpoint/2010/main" val="447142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grader</a:t>
            </a:r>
          </a:p>
          <a:p>
            <a:r>
              <a:rPr lang="en-US" dirty="0" smtClean="0"/>
              <a:t>Health Impairment</a:t>
            </a:r>
          </a:p>
          <a:p>
            <a:r>
              <a:rPr lang="en-US" dirty="0" smtClean="0"/>
              <a:t>Not receiving School Psychologist counseling</a:t>
            </a:r>
            <a:endParaRPr lang="en-US" dirty="0"/>
          </a:p>
        </p:txBody>
      </p:sp>
    </p:spTree>
    <p:extLst>
      <p:ext uri="{BB962C8B-B14F-4D97-AF65-F5344CB8AC3E}">
        <p14:creationId xmlns:p14="http://schemas.microsoft.com/office/powerpoint/2010/main" val="1710840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Progress Monitoring</a:t>
            </a:r>
            <a:br>
              <a:rPr lang="en-US" dirty="0" smtClean="0"/>
            </a:br>
            <a:r>
              <a:rPr lang="en-US" sz="2400" dirty="0" smtClean="0">
                <a:latin typeface="Helvetica Neue UltraLight"/>
                <a:cs typeface="Helvetica Neue UltraLight"/>
              </a:rPr>
              <a:t>Case Study 2:  IEP Goal</a:t>
            </a:r>
            <a:endParaRPr lang="en-US" sz="2400" dirty="0">
              <a:latin typeface="Helvetica Neue UltraLight"/>
              <a:cs typeface="Helvetica Neue UltraLight"/>
            </a:endParaRPr>
          </a:p>
        </p:txBody>
      </p:sp>
      <p:sp>
        <p:nvSpPr>
          <p:cNvPr id="3" name="Content Placeholder 2"/>
          <p:cNvSpPr>
            <a:spLocks noGrp="1"/>
          </p:cNvSpPr>
          <p:nvPr>
            <p:ph idx="1"/>
          </p:nvPr>
        </p:nvSpPr>
        <p:spPr/>
        <p:txBody>
          <a:bodyPr>
            <a:normAutofit/>
          </a:bodyPr>
          <a:lstStyle/>
          <a:p>
            <a:pPr marL="114300" indent="0">
              <a:buNone/>
            </a:pPr>
            <a:r>
              <a:rPr lang="en-US" dirty="0" smtClean="0"/>
              <a:t>Given a checklist and minimal cuing, [student name] will initiate and complete a given task on a regular basis.</a:t>
            </a:r>
          </a:p>
          <a:p>
            <a:pPr marL="114300" indent="0">
              <a:buNone/>
            </a:pPr>
            <a:endParaRPr lang="en-US" b="1" dirty="0" smtClean="0"/>
          </a:p>
          <a:p>
            <a:pPr marL="114300" indent="0">
              <a:buNone/>
            </a:pPr>
            <a:r>
              <a:rPr lang="en-US" b="1" i="1" dirty="0" smtClean="0"/>
              <a:t>Benchmark</a:t>
            </a:r>
            <a:r>
              <a:rPr lang="en-US" b="1" i="1" dirty="0"/>
              <a:t>/Objectives: What will the student need to do to complete this goal? </a:t>
            </a:r>
            <a:endParaRPr lang="en-US" b="1" i="1" dirty="0" smtClean="0"/>
          </a:p>
          <a:p>
            <a:r>
              <a:rPr lang="en-US" dirty="0" smtClean="0"/>
              <a:t>Given teacher instructions, minimal prompts and with the aid of a checklist, [student name] will focus on a task and complete it 75% of the time.</a:t>
            </a:r>
          </a:p>
        </p:txBody>
      </p:sp>
    </p:spTree>
    <p:extLst>
      <p:ext uri="{BB962C8B-B14F-4D97-AF65-F5344CB8AC3E}">
        <p14:creationId xmlns:p14="http://schemas.microsoft.com/office/powerpoint/2010/main" val="3894311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Progress Monitoring</a:t>
            </a:r>
            <a:br>
              <a:rPr lang="en-US" dirty="0"/>
            </a:br>
            <a:r>
              <a:rPr lang="en-US" sz="2400" dirty="0">
                <a:latin typeface="Helvetica Neue UltraLight"/>
                <a:cs typeface="Helvetica Neue UltraLight"/>
              </a:rPr>
              <a:t>Case Study </a:t>
            </a:r>
            <a:r>
              <a:rPr lang="en-US" sz="2400" dirty="0" smtClean="0">
                <a:latin typeface="Helvetica Neue UltraLight"/>
                <a:cs typeface="Helvetica Neue UltraLight"/>
              </a:rPr>
              <a:t>2</a:t>
            </a:r>
            <a:endParaRPr lang="en-US" dirty="0">
              <a:latin typeface="Helvetica Neue UltraLight"/>
              <a:cs typeface="Helvetica Neue UltraLight"/>
            </a:endParaRPr>
          </a:p>
        </p:txBody>
      </p:sp>
      <p:pic>
        <p:nvPicPr>
          <p:cNvPr id="4" name="Content Placeholder 3" descr="Screen Shot 2016-01-31 at 6.36.50 PM.png"/>
          <p:cNvPicPr>
            <a:picLocks noGrp="1" noChangeAspect="1"/>
          </p:cNvPicPr>
          <p:nvPr>
            <p:ph idx="1"/>
          </p:nvPr>
        </p:nvPicPr>
        <p:blipFill>
          <a:blip r:embed="rId2">
            <a:extLst>
              <a:ext uri="{28A0092B-C50C-407E-A947-70E740481C1C}">
                <a14:useLocalDpi xmlns:a14="http://schemas.microsoft.com/office/drawing/2010/main" val="0"/>
              </a:ext>
            </a:extLst>
          </a:blip>
          <a:srcRect t="-1004" b="-1004"/>
          <a:stretch>
            <a:fillRect/>
          </a:stretch>
        </p:blipFill>
        <p:spPr/>
      </p:pic>
      <p:cxnSp>
        <p:nvCxnSpPr>
          <p:cNvPr id="5" name="Straight Arrow Connector 4"/>
          <p:cNvCxnSpPr/>
          <p:nvPr/>
        </p:nvCxnSpPr>
        <p:spPr>
          <a:xfrm flipH="1">
            <a:off x="1725015" y="2559309"/>
            <a:ext cx="18956" cy="26540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232153" y="4227599"/>
            <a:ext cx="65778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786322" y="1251218"/>
            <a:ext cx="2198920" cy="21232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8/15 = 53%</a:t>
            </a:r>
          </a:p>
          <a:p>
            <a:pPr algn="ctr"/>
            <a:r>
              <a:rPr lang="en-US" i="1" dirty="0"/>
              <a:t>m</a:t>
            </a:r>
            <a:r>
              <a:rPr lang="en-US" i="1" dirty="0" smtClean="0"/>
              <a:t>inimally effective</a:t>
            </a:r>
            <a:endParaRPr lang="en-US" i="1" dirty="0"/>
          </a:p>
        </p:txBody>
      </p:sp>
    </p:spTree>
    <p:extLst>
      <p:ext uri="{BB962C8B-B14F-4D97-AF65-F5344CB8AC3E}">
        <p14:creationId xmlns:p14="http://schemas.microsoft.com/office/powerpoint/2010/main" val="1576150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Progress Monitoring</a:t>
            </a:r>
            <a:br>
              <a:rPr lang="en-US" dirty="0"/>
            </a:br>
            <a:r>
              <a:rPr lang="en-US" sz="2400" dirty="0">
                <a:latin typeface="Helvetica Neue UltraLight"/>
                <a:cs typeface="Helvetica Neue UltraLight"/>
              </a:rPr>
              <a:t>Case Study </a:t>
            </a:r>
            <a:r>
              <a:rPr lang="en-US" sz="2400" dirty="0" smtClean="0">
                <a:latin typeface="Helvetica Neue UltraLight"/>
                <a:cs typeface="Helvetica Neue UltraLight"/>
              </a:rPr>
              <a:t>2</a:t>
            </a:r>
            <a:endParaRPr lang="en-US" dirty="0">
              <a:latin typeface="Helvetica Neue UltraLight"/>
              <a:cs typeface="Helvetica Neue UltraLight"/>
            </a:endParaRPr>
          </a:p>
        </p:txBody>
      </p:sp>
      <p:pic>
        <p:nvPicPr>
          <p:cNvPr id="4" name="Content Placeholder 3" descr="Screen Shot 2016-01-31 at 6.37.04 PM.png"/>
          <p:cNvPicPr>
            <a:picLocks noGrp="1" noChangeAspect="1"/>
          </p:cNvPicPr>
          <p:nvPr>
            <p:ph idx="1"/>
          </p:nvPr>
        </p:nvPicPr>
        <p:blipFill>
          <a:blip r:embed="rId2">
            <a:extLst>
              <a:ext uri="{28A0092B-C50C-407E-A947-70E740481C1C}">
                <a14:useLocalDpi xmlns:a14="http://schemas.microsoft.com/office/drawing/2010/main" val="0"/>
              </a:ext>
            </a:extLst>
          </a:blip>
          <a:srcRect t="-897" b="-897"/>
          <a:stretch>
            <a:fillRect/>
          </a:stretch>
        </p:blipFill>
        <p:spPr/>
      </p:pic>
      <p:cxnSp>
        <p:nvCxnSpPr>
          <p:cNvPr id="5" name="Straight Arrow Connector 4"/>
          <p:cNvCxnSpPr/>
          <p:nvPr/>
        </p:nvCxnSpPr>
        <p:spPr>
          <a:xfrm flipH="1">
            <a:off x="1933533" y="2578267"/>
            <a:ext cx="37912" cy="2635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1213197" y="4284473"/>
            <a:ext cx="6634672" cy="18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539891" y="1417638"/>
            <a:ext cx="2168116" cy="21085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12/15 = 80%</a:t>
            </a:r>
          </a:p>
          <a:p>
            <a:pPr algn="ctr"/>
            <a:r>
              <a:rPr lang="en-US" i="1" dirty="0"/>
              <a:t>m</a:t>
            </a:r>
            <a:r>
              <a:rPr lang="en-US" i="1" dirty="0" smtClean="0"/>
              <a:t>oderately effective</a:t>
            </a:r>
            <a:endParaRPr lang="en-US" i="1" dirty="0"/>
          </a:p>
        </p:txBody>
      </p:sp>
    </p:spTree>
    <p:extLst>
      <p:ext uri="{BB962C8B-B14F-4D97-AF65-F5344CB8AC3E}">
        <p14:creationId xmlns:p14="http://schemas.microsoft.com/office/powerpoint/2010/main" val="3290741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house for 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8" y="57608"/>
            <a:ext cx="8150345" cy="6800392"/>
          </a:xfrm>
          <a:prstGeom prst="rect">
            <a:avLst/>
          </a:prstGeom>
        </p:spPr>
      </p:pic>
      <p:cxnSp>
        <p:nvCxnSpPr>
          <p:cNvPr id="6" name="Straight Arrow Connector 5"/>
          <p:cNvCxnSpPr/>
          <p:nvPr/>
        </p:nvCxnSpPr>
        <p:spPr>
          <a:xfrm flipH="1">
            <a:off x="6728200" y="2677130"/>
            <a:ext cx="2557401" cy="926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145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Progress Monitoring</a:t>
            </a:r>
            <a:br>
              <a:rPr lang="en-US" dirty="0"/>
            </a:br>
            <a:r>
              <a:rPr lang="en-US" sz="2400" dirty="0">
                <a:latin typeface="Helvetica Neue UltraLight"/>
                <a:cs typeface="Helvetica Neue UltraLight"/>
              </a:rPr>
              <a:t>Case Study 2</a:t>
            </a:r>
            <a:r>
              <a:rPr lang="en-US" sz="2400" dirty="0" smtClean="0">
                <a:latin typeface="Helvetica Neue UltraLight"/>
                <a:cs typeface="Helvetica Neue UltraLight"/>
              </a:rPr>
              <a:t>:  Universal Assessment</a:t>
            </a:r>
            <a:endParaRPr lang="en-US" sz="3600" dirty="0">
              <a:latin typeface="Helvetica Neue UltraLight"/>
              <a:cs typeface="Helvetica Neue Ultra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205688"/>
              </p:ext>
            </p:extLst>
          </p:nvPr>
        </p:nvGraphicFramePr>
        <p:xfrm>
          <a:off x="457200" y="1600200"/>
          <a:ext cx="7619997" cy="4074159"/>
        </p:xfrm>
        <a:graphic>
          <a:graphicData uri="http://schemas.openxmlformats.org/drawingml/2006/table">
            <a:tbl>
              <a:tblPr firstRow="1" bandRow="1">
                <a:tableStyleId>{3C2FFA5D-87B4-456A-9821-1D502468CF0F}</a:tableStyleId>
              </a:tblPr>
              <a:tblGrid>
                <a:gridCol w="1088571"/>
                <a:gridCol w="1088571"/>
                <a:gridCol w="1088571"/>
                <a:gridCol w="1088571"/>
                <a:gridCol w="1088571"/>
                <a:gridCol w="1088571"/>
                <a:gridCol w="1088571"/>
              </a:tblGrid>
              <a:tr h="370840">
                <a:tc>
                  <a:txBody>
                    <a:bodyPr/>
                    <a:lstStyle/>
                    <a:p>
                      <a:endParaRPr lang="en-US" sz="1400" dirty="0"/>
                    </a:p>
                  </a:txBody>
                  <a:tcPr/>
                </a:tc>
                <a:tc gridSpan="3">
                  <a:txBody>
                    <a:bodyPr/>
                    <a:lstStyle/>
                    <a:p>
                      <a:r>
                        <a:rPr lang="en-US" sz="1400" dirty="0" smtClean="0"/>
                        <a:t>Universal Assessment 1 (October)</a:t>
                      </a:r>
                      <a:endParaRPr lang="en-US" sz="1400" dirty="0"/>
                    </a:p>
                  </a:txBody>
                  <a:tcPr/>
                </a:tc>
                <a:tc hMerge="1">
                  <a:txBody>
                    <a:bodyPr/>
                    <a:lstStyle/>
                    <a:p>
                      <a:endParaRPr lang="en-US" dirty="0"/>
                    </a:p>
                  </a:txBody>
                  <a:tcPr/>
                </a:tc>
                <a:tc hMerge="1">
                  <a:txBody>
                    <a:bodyPr/>
                    <a:lstStyle/>
                    <a:p>
                      <a:endParaRPr lang="en-US" dirty="0"/>
                    </a:p>
                  </a:txBody>
                  <a:tcPr/>
                </a:tc>
                <a:tc gridSpan="3">
                  <a:txBody>
                    <a:bodyPr/>
                    <a:lstStyle/>
                    <a:p>
                      <a:r>
                        <a:rPr lang="en-US" sz="1400" dirty="0" smtClean="0"/>
                        <a:t>Universal Assessment 2 (June)</a:t>
                      </a:r>
                      <a:endParaRPr lang="en-US" sz="1400" dirty="0"/>
                    </a:p>
                  </a:txBody>
                  <a:tcPr/>
                </a:tc>
                <a:tc hMerge="1">
                  <a:txBody>
                    <a:bodyPr/>
                    <a:lstStyle/>
                    <a:p>
                      <a:endParaRPr lang="en-US" dirty="0"/>
                    </a:p>
                  </a:txBody>
                  <a:tcPr/>
                </a:tc>
                <a:tc hMerge="1">
                  <a:txBody>
                    <a:bodyPr/>
                    <a:lstStyle/>
                    <a:p>
                      <a:endParaRPr lang="en-US" dirty="0"/>
                    </a:p>
                  </a:txBody>
                  <a:tcPr/>
                </a:tc>
              </a:tr>
              <a:tr h="370840">
                <a:tc>
                  <a:txBody>
                    <a:bodyPr/>
                    <a:lstStyle/>
                    <a:p>
                      <a:endParaRPr lang="en-US" sz="1400" dirty="0"/>
                    </a:p>
                  </a:txBody>
                  <a:tcPr/>
                </a:tc>
                <a:tc>
                  <a:txBody>
                    <a:bodyPr/>
                    <a:lstStyle/>
                    <a:p>
                      <a:r>
                        <a:rPr lang="en-US" sz="1400" dirty="0" smtClean="0"/>
                        <a:t>T-Score</a:t>
                      </a:r>
                      <a:endParaRPr lang="en-US" sz="1400" dirty="0"/>
                    </a:p>
                  </a:txBody>
                  <a:tcPr/>
                </a:tc>
                <a:tc>
                  <a:txBody>
                    <a:bodyPr/>
                    <a:lstStyle/>
                    <a:p>
                      <a:r>
                        <a:rPr lang="en-US" sz="1400" dirty="0" smtClean="0"/>
                        <a:t>Percentile</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T-Score</a:t>
                      </a:r>
                      <a:endParaRPr lang="en-US" sz="1400" dirty="0"/>
                    </a:p>
                  </a:txBody>
                  <a:tcPr/>
                </a:tc>
                <a:tc>
                  <a:txBody>
                    <a:bodyPr/>
                    <a:lstStyle/>
                    <a:p>
                      <a:r>
                        <a:rPr lang="en-US" sz="1400" dirty="0" smtClean="0"/>
                        <a:t>Percentile</a:t>
                      </a:r>
                      <a:endParaRPr lang="en-US" sz="1400" dirty="0"/>
                    </a:p>
                  </a:txBody>
                  <a:tcPr/>
                </a:tc>
                <a:tc>
                  <a:txBody>
                    <a:bodyPr/>
                    <a:lstStyle/>
                    <a:p>
                      <a:r>
                        <a:rPr lang="en-US" sz="1400" dirty="0" smtClean="0"/>
                        <a:t>Description</a:t>
                      </a:r>
                      <a:endParaRPr lang="en-US" sz="1400" dirty="0"/>
                    </a:p>
                  </a:txBody>
                  <a:tcPr/>
                </a:tc>
              </a:tr>
              <a:tr h="370840">
                <a:tc gridSpan="7">
                  <a:txBody>
                    <a:bodyPr/>
                    <a:lstStyle/>
                    <a:p>
                      <a:pPr algn="ctr"/>
                      <a:r>
                        <a:rPr lang="en-US" sz="1400" b="1" dirty="0" smtClean="0"/>
                        <a:t>Behavioral Concern Scales</a:t>
                      </a:r>
                      <a:endParaRPr lang="en-US" sz="14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400" i="1" dirty="0" smtClean="0"/>
                        <a:t>Conduct</a:t>
                      </a:r>
                    </a:p>
                    <a:p>
                      <a:endParaRPr lang="en-US" sz="1400" i="1" dirty="0"/>
                    </a:p>
                  </a:txBody>
                  <a:tcPr/>
                </a:tc>
                <a:tc>
                  <a:txBody>
                    <a:bodyPr/>
                    <a:lstStyle/>
                    <a:p>
                      <a:r>
                        <a:rPr lang="en-US" sz="1400" dirty="0" smtClean="0"/>
                        <a:t>65</a:t>
                      </a:r>
                      <a:endParaRPr lang="en-US" sz="1400" dirty="0"/>
                    </a:p>
                  </a:txBody>
                  <a:tcPr/>
                </a:tc>
                <a:tc>
                  <a:txBody>
                    <a:bodyPr/>
                    <a:lstStyle/>
                    <a:p>
                      <a:r>
                        <a:rPr lang="en-US" sz="1400" dirty="0" smtClean="0"/>
                        <a:t>93</a:t>
                      </a:r>
                      <a:r>
                        <a:rPr lang="en-US" sz="1400" baseline="30000" dirty="0" smtClean="0"/>
                        <a:t>rd</a:t>
                      </a:r>
                      <a:endParaRPr lang="en-US" sz="1400" dirty="0"/>
                    </a:p>
                  </a:txBody>
                  <a:tcPr/>
                </a:tc>
                <a:tc>
                  <a:txBody>
                    <a:bodyPr/>
                    <a:lstStyle/>
                    <a:p>
                      <a:r>
                        <a:rPr lang="en-US" sz="1400" dirty="0" smtClean="0"/>
                        <a:t>Some Risk</a:t>
                      </a:r>
                      <a:endParaRPr lang="en-US" sz="1400" dirty="0"/>
                    </a:p>
                  </a:txBody>
                  <a:tcPr/>
                </a:tc>
                <a:tc>
                  <a:txBody>
                    <a:bodyPr/>
                    <a:lstStyle/>
                    <a:p>
                      <a:r>
                        <a:rPr lang="en-US" sz="1400" dirty="0" smtClean="0"/>
                        <a:t>56</a:t>
                      </a:r>
                      <a:endParaRPr lang="en-US" sz="1400" dirty="0"/>
                    </a:p>
                  </a:txBody>
                  <a:tcPr/>
                </a:tc>
                <a:tc>
                  <a:txBody>
                    <a:bodyPr/>
                    <a:lstStyle/>
                    <a:p>
                      <a:r>
                        <a:rPr lang="en-US" sz="1400" dirty="0" smtClean="0"/>
                        <a:t>74</a:t>
                      </a:r>
                      <a:r>
                        <a:rPr lang="en-US" sz="1400" baseline="30000" dirty="0" smtClean="0"/>
                        <a:t>th</a:t>
                      </a:r>
                      <a:r>
                        <a:rPr lang="en-US" sz="1400" dirty="0" smtClean="0"/>
                        <a:t> </a:t>
                      </a:r>
                      <a:endParaRPr lang="en-US" sz="1400" dirty="0"/>
                    </a:p>
                  </a:txBody>
                  <a:tcPr/>
                </a:tc>
                <a:tc>
                  <a:txBody>
                    <a:bodyPr/>
                    <a:lstStyle/>
                    <a:p>
                      <a:r>
                        <a:rPr lang="en-US" sz="1400" dirty="0" smtClean="0"/>
                        <a:t>Low Risk</a:t>
                      </a:r>
                      <a:endParaRPr lang="en-US" sz="1400" dirty="0"/>
                    </a:p>
                  </a:txBody>
                  <a:tcPr/>
                </a:tc>
              </a:tr>
              <a:tr h="370840">
                <a:tc>
                  <a:txBody>
                    <a:bodyPr/>
                    <a:lstStyle/>
                    <a:p>
                      <a:r>
                        <a:rPr lang="en-US" sz="1400" i="1" dirty="0" smtClean="0"/>
                        <a:t>Negative Affect</a:t>
                      </a:r>
                      <a:endParaRPr lang="en-US" sz="1400" i="1" dirty="0"/>
                    </a:p>
                  </a:txBody>
                  <a:tcPr/>
                </a:tc>
                <a:tc>
                  <a:txBody>
                    <a:bodyPr/>
                    <a:lstStyle/>
                    <a:p>
                      <a:r>
                        <a:rPr lang="en-US" sz="1400" dirty="0" smtClean="0"/>
                        <a:t>61</a:t>
                      </a:r>
                      <a:endParaRPr lang="en-US" sz="1400" dirty="0"/>
                    </a:p>
                  </a:txBody>
                  <a:tcPr/>
                </a:tc>
                <a:tc>
                  <a:txBody>
                    <a:bodyPr/>
                    <a:lstStyle/>
                    <a:p>
                      <a:r>
                        <a:rPr lang="en-US" sz="1400" dirty="0" smtClean="0"/>
                        <a:t>87</a:t>
                      </a:r>
                      <a:r>
                        <a:rPr lang="en-US" sz="1400" baseline="30000" dirty="0" smtClean="0"/>
                        <a:t>th</a:t>
                      </a:r>
                      <a:r>
                        <a:rPr lang="en-US" sz="1400" dirty="0" smtClean="0"/>
                        <a:t> </a:t>
                      </a:r>
                      <a:endParaRPr lang="en-US" sz="1400" dirty="0"/>
                    </a:p>
                  </a:txBody>
                  <a:tcPr/>
                </a:tc>
                <a:tc>
                  <a:txBody>
                    <a:bodyPr/>
                    <a:lstStyle/>
                    <a:p>
                      <a:r>
                        <a:rPr lang="en-US" sz="1400" dirty="0" smtClean="0"/>
                        <a:t>Some Risk</a:t>
                      </a:r>
                      <a:endParaRPr lang="en-US" sz="1400" dirty="0"/>
                    </a:p>
                  </a:txBody>
                  <a:tcPr/>
                </a:tc>
                <a:tc>
                  <a:txBody>
                    <a:bodyPr/>
                    <a:lstStyle/>
                    <a:p>
                      <a:r>
                        <a:rPr lang="en-US" sz="1400" dirty="0" smtClean="0"/>
                        <a:t>50</a:t>
                      </a:r>
                      <a:endParaRPr lang="en-US" sz="1400" dirty="0"/>
                    </a:p>
                  </a:txBody>
                  <a:tcPr/>
                </a:tc>
                <a:tc>
                  <a:txBody>
                    <a:bodyPr/>
                    <a:lstStyle/>
                    <a:p>
                      <a:r>
                        <a:rPr lang="en-US" sz="1400" dirty="0" smtClean="0"/>
                        <a:t>50</a:t>
                      </a:r>
                      <a:r>
                        <a:rPr lang="en-US" sz="1400" baseline="30000" dirty="0" smtClean="0"/>
                        <a:t>th</a:t>
                      </a:r>
                      <a:r>
                        <a:rPr lang="en-US" sz="1400" dirty="0" smtClean="0"/>
                        <a:t> </a:t>
                      </a:r>
                      <a:endParaRPr lang="en-US" sz="1400" dirty="0"/>
                    </a:p>
                  </a:txBody>
                  <a:tcPr/>
                </a:tc>
                <a:tc>
                  <a:txBody>
                    <a:bodyPr/>
                    <a:lstStyle/>
                    <a:p>
                      <a:r>
                        <a:rPr lang="en-US" sz="1400" dirty="0" smtClean="0"/>
                        <a:t>Low Risk</a:t>
                      </a:r>
                      <a:endParaRPr lang="en-US" sz="1400" dirty="0"/>
                    </a:p>
                  </a:txBody>
                  <a:tcPr/>
                </a:tc>
              </a:tr>
              <a:tr h="370840">
                <a:tc>
                  <a:txBody>
                    <a:bodyPr/>
                    <a:lstStyle/>
                    <a:p>
                      <a:r>
                        <a:rPr lang="en-US" sz="1400" i="1" dirty="0" smtClean="0"/>
                        <a:t>Cognitive/Attention</a:t>
                      </a:r>
                      <a:endParaRPr lang="en-US" sz="1400" i="1" dirty="0"/>
                    </a:p>
                  </a:txBody>
                  <a:tcPr/>
                </a:tc>
                <a:tc>
                  <a:txBody>
                    <a:bodyPr/>
                    <a:lstStyle/>
                    <a:p>
                      <a:r>
                        <a:rPr lang="en-US" sz="1400" dirty="0" smtClean="0"/>
                        <a:t>73</a:t>
                      </a:r>
                      <a:endParaRPr lang="en-US" sz="1400" dirty="0"/>
                    </a:p>
                  </a:txBody>
                  <a:tcPr/>
                </a:tc>
                <a:tc>
                  <a:txBody>
                    <a:bodyPr/>
                    <a:lstStyle/>
                    <a:p>
                      <a:r>
                        <a:rPr lang="en-US" sz="1400" dirty="0" smtClean="0"/>
                        <a:t>99</a:t>
                      </a:r>
                      <a:r>
                        <a:rPr lang="en-US" sz="1400" baseline="30000" dirty="0" smtClean="0"/>
                        <a:t>th</a:t>
                      </a:r>
                      <a:r>
                        <a:rPr lang="en-US" sz="1400" dirty="0" smtClean="0"/>
                        <a:t> </a:t>
                      </a:r>
                      <a:endParaRPr lang="en-US" sz="1400" dirty="0"/>
                    </a:p>
                  </a:txBody>
                  <a:tcPr/>
                </a:tc>
                <a:tc>
                  <a:txBody>
                    <a:bodyPr/>
                    <a:lstStyle/>
                    <a:p>
                      <a:r>
                        <a:rPr lang="en-US" sz="1400" dirty="0" smtClean="0"/>
                        <a:t>High Risk</a:t>
                      </a:r>
                      <a:endParaRPr lang="en-US" sz="1400" dirty="0"/>
                    </a:p>
                  </a:txBody>
                  <a:tcPr/>
                </a:tc>
                <a:tc>
                  <a:txBody>
                    <a:bodyPr/>
                    <a:lstStyle/>
                    <a:p>
                      <a:r>
                        <a:rPr lang="en-US" sz="1400" dirty="0" smtClean="0"/>
                        <a:t>63</a:t>
                      </a:r>
                      <a:endParaRPr lang="en-US" sz="1400" dirty="0"/>
                    </a:p>
                  </a:txBody>
                  <a:tcPr/>
                </a:tc>
                <a:tc>
                  <a:txBody>
                    <a:bodyPr/>
                    <a:lstStyle/>
                    <a:p>
                      <a:r>
                        <a:rPr lang="en-US" sz="1400" dirty="0" smtClean="0"/>
                        <a:t>90</a:t>
                      </a:r>
                      <a:r>
                        <a:rPr lang="en-US" sz="1400" baseline="30000" dirty="0" smtClean="0"/>
                        <a:t>th</a:t>
                      </a:r>
                      <a:r>
                        <a:rPr lang="en-US" sz="1400" dirty="0" smtClean="0"/>
                        <a:t> </a:t>
                      </a:r>
                      <a:endParaRPr lang="en-US" sz="1400" dirty="0"/>
                    </a:p>
                  </a:txBody>
                  <a:tcPr/>
                </a:tc>
                <a:tc>
                  <a:txBody>
                    <a:bodyPr/>
                    <a:lstStyle/>
                    <a:p>
                      <a:r>
                        <a:rPr lang="en-US" sz="1400" dirty="0" smtClean="0"/>
                        <a:t>Some Risk</a:t>
                      </a:r>
                      <a:endParaRPr lang="en-US" sz="1400" dirty="0"/>
                    </a:p>
                  </a:txBody>
                  <a:tcPr/>
                </a:tc>
              </a:tr>
              <a:tr h="370840">
                <a:tc gridSpan="7">
                  <a:txBody>
                    <a:bodyPr/>
                    <a:lstStyle/>
                    <a:p>
                      <a:pPr algn="ctr"/>
                      <a:r>
                        <a:rPr lang="en-US" sz="1400" b="1" i="0" dirty="0" smtClean="0"/>
                        <a:t>Adaptive</a:t>
                      </a:r>
                      <a:r>
                        <a:rPr lang="en-US" sz="1400" b="1" i="0" baseline="0" dirty="0" smtClean="0"/>
                        <a:t> Skills Scales</a:t>
                      </a:r>
                      <a:endParaRPr lang="en-US" sz="1400" b="1" i="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400" i="1" dirty="0" smtClean="0"/>
                        <a:t>Social</a:t>
                      </a:r>
                    </a:p>
                    <a:p>
                      <a:endParaRPr lang="en-US" sz="1400" i="1" dirty="0"/>
                    </a:p>
                  </a:txBody>
                  <a:tcPr/>
                </a:tc>
                <a:tc>
                  <a:txBody>
                    <a:bodyPr/>
                    <a:lstStyle/>
                    <a:p>
                      <a:r>
                        <a:rPr lang="en-US" sz="1400" dirty="0" smtClean="0"/>
                        <a:t>25</a:t>
                      </a:r>
                      <a:endParaRPr lang="en-US" sz="1400" dirty="0"/>
                    </a:p>
                  </a:txBody>
                  <a:tcPr/>
                </a:tc>
                <a:tc>
                  <a:txBody>
                    <a:bodyPr/>
                    <a:lstStyle/>
                    <a:p>
                      <a:r>
                        <a:rPr lang="en-US" sz="1400" dirty="0" smtClean="0"/>
                        <a:t>1</a:t>
                      </a:r>
                      <a:r>
                        <a:rPr lang="en-US" sz="1400" baseline="30000" dirty="0" smtClean="0"/>
                        <a:t>st</a:t>
                      </a:r>
                      <a:r>
                        <a:rPr lang="en-US" sz="1400" dirty="0" smtClean="0"/>
                        <a:t> </a:t>
                      </a:r>
                      <a:endParaRPr lang="en-US" sz="1400" dirty="0"/>
                    </a:p>
                  </a:txBody>
                  <a:tcPr/>
                </a:tc>
                <a:tc>
                  <a:txBody>
                    <a:bodyPr/>
                    <a:lstStyle/>
                    <a:p>
                      <a:r>
                        <a:rPr lang="en-US" sz="1400" dirty="0" smtClean="0"/>
                        <a:t>Concern</a:t>
                      </a:r>
                      <a:endParaRPr lang="en-US" sz="1400" dirty="0"/>
                    </a:p>
                  </a:txBody>
                  <a:tcPr/>
                </a:tc>
                <a:tc>
                  <a:txBody>
                    <a:bodyPr/>
                    <a:lstStyle/>
                    <a:p>
                      <a:r>
                        <a:rPr lang="en-US" sz="1400" dirty="0" smtClean="0"/>
                        <a:t>29</a:t>
                      </a:r>
                      <a:endParaRPr lang="en-US" sz="1400" dirty="0"/>
                    </a:p>
                  </a:txBody>
                  <a:tcPr/>
                </a:tc>
                <a:tc>
                  <a:txBody>
                    <a:bodyPr/>
                    <a:lstStyle/>
                    <a:p>
                      <a:r>
                        <a:rPr lang="en-US" sz="1400" dirty="0" smtClean="0"/>
                        <a:t>2</a:t>
                      </a:r>
                      <a:r>
                        <a:rPr lang="en-US" sz="1400" baseline="30000" dirty="0" smtClean="0"/>
                        <a:t>nd</a:t>
                      </a:r>
                      <a:r>
                        <a:rPr lang="en-US" sz="1400" dirty="0" smtClean="0"/>
                        <a:t> </a:t>
                      </a:r>
                      <a:endParaRPr lang="en-US" sz="1400" dirty="0"/>
                    </a:p>
                  </a:txBody>
                  <a:tcPr/>
                </a:tc>
                <a:tc>
                  <a:txBody>
                    <a:bodyPr/>
                    <a:lstStyle/>
                    <a:p>
                      <a:r>
                        <a:rPr lang="en-US" sz="1400" dirty="0" smtClean="0"/>
                        <a:t>Concern</a:t>
                      </a:r>
                      <a:endParaRPr lang="en-US" sz="1400" dirty="0"/>
                    </a:p>
                  </a:txBody>
                  <a:tcPr/>
                </a:tc>
              </a:tr>
              <a:tr h="370840">
                <a:tc>
                  <a:txBody>
                    <a:bodyPr/>
                    <a:lstStyle/>
                    <a:p>
                      <a:r>
                        <a:rPr lang="en-US" sz="1400" i="1" dirty="0" smtClean="0"/>
                        <a:t>Academic Functioning</a:t>
                      </a:r>
                      <a:endParaRPr lang="en-US" sz="1400" i="1" dirty="0"/>
                    </a:p>
                  </a:txBody>
                  <a:tcPr/>
                </a:tc>
                <a:tc>
                  <a:txBody>
                    <a:bodyPr/>
                    <a:lstStyle/>
                    <a:p>
                      <a:r>
                        <a:rPr lang="en-US" sz="1400" dirty="0" smtClean="0"/>
                        <a:t>28</a:t>
                      </a:r>
                      <a:endParaRPr lang="en-US" sz="1400" dirty="0"/>
                    </a:p>
                  </a:txBody>
                  <a:tcPr/>
                </a:tc>
                <a:tc>
                  <a:txBody>
                    <a:bodyPr/>
                    <a:lstStyle/>
                    <a:p>
                      <a:r>
                        <a:rPr lang="en-US" sz="1400" dirty="0" smtClean="0"/>
                        <a:t>2</a:t>
                      </a:r>
                      <a:r>
                        <a:rPr lang="en-US" sz="1400" baseline="30000" dirty="0" smtClean="0"/>
                        <a:t>nd</a:t>
                      </a:r>
                      <a:r>
                        <a:rPr lang="en-US" sz="1400" dirty="0" smtClean="0"/>
                        <a:t> </a:t>
                      </a:r>
                      <a:endParaRPr lang="en-US" sz="1400" dirty="0"/>
                    </a:p>
                  </a:txBody>
                  <a:tcPr/>
                </a:tc>
                <a:tc>
                  <a:txBody>
                    <a:bodyPr/>
                    <a:lstStyle/>
                    <a:p>
                      <a:r>
                        <a:rPr lang="en-US" sz="1400" dirty="0" smtClean="0"/>
                        <a:t>Concern</a:t>
                      </a:r>
                      <a:endParaRPr lang="en-US" sz="1400" dirty="0"/>
                    </a:p>
                  </a:txBody>
                  <a:tcPr/>
                </a:tc>
                <a:tc>
                  <a:txBody>
                    <a:bodyPr/>
                    <a:lstStyle/>
                    <a:p>
                      <a:r>
                        <a:rPr lang="en-US" sz="1400" dirty="0" smtClean="0"/>
                        <a:t>30</a:t>
                      </a:r>
                      <a:endParaRPr lang="en-US" sz="1400" dirty="0"/>
                    </a:p>
                  </a:txBody>
                  <a:tcPr/>
                </a:tc>
                <a:tc>
                  <a:txBody>
                    <a:bodyPr/>
                    <a:lstStyle/>
                    <a:p>
                      <a:r>
                        <a:rPr lang="en-US" sz="1400" dirty="0" smtClean="0"/>
                        <a:t>2</a:t>
                      </a:r>
                      <a:r>
                        <a:rPr lang="en-US" sz="1400" baseline="30000" dirty="0" smtClean="0"/>
                        <a:t>nd</a:t>
                      </a:r>
                      <a:r>
                        <a:rPr lang="en-US" sz="1400" dirty="0" smtClean="0"/>
                        <a:t> </a:t>
                      </a:r>
                      <a:endParaRPr lang="en-US" sz="1400" dirty="0"/>
                    </a:p>
                  </a:txBody>
                  <a:tcPr/>
                </a:tc>
                <a:tc>
                  <a:txBody>
                    <a:bodyPr/>
                    <a:lstStyle/>
                    <a:p>
                      <a:r>
                        <a:rPr lang="en-US" sz="1400" dirty="0" smtClean="0"/>
                        <a:t>Concern</a:t>
                      </a:r>
                      <a:endParaRPr lang="en-US" sz="1400" dirty="0"/>
                    </a:p>
                  </a:txBody>
                  <a:tcPr/>
                </a:tc>
              </a:tr>
            </a:tbl>
          </a:graphicData>
        </a:graphic>
      </p:graphicFrame>
      <p:cxnSp>
        <p:nvCxnSpPr>
          <p:cNvPr id="5" name="Straight Arrow Connector 4"/>
          <p:cNvCxnSpPr/>
          <p:nvPr/>
        </p:nvCxnSpPr>
        <p:spPr>
          <a:xfrm flipV="1">
            <a:off x="0" y="2951707"/>
            <a:ext cx="4572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0" y="346654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0" y="3964211"/>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151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Assessment:</a:t>
            </a:r>
            <a:br>
              <a:rPr lang="en-US" dirty="0" smtClean="0"/>
            </a:br>
            <a:r>
              <a:rPr lang="en-US" sz="2400" dirty="0" smtClean="0">
                <a:latin typeface="Helvetica Neue UltraLight"/>
                <a:cs typeface="Helvetica Neue UltraLight"/>
              </a:rPr>
              <a:t>Assessment 1 and 2</a:t>
            </a:r>
            <a:endParaRPr lang="en-US" sz="2400" dirty="0">
              <a:latin typeface="Helvetica Neue UltraLight"/>
              <a:cs typeface="Helvetica Neue UltraLight"/>
            </a:endParaRPr>
          </a:p>
        </p:txBody>
      </p:sp>
      <p:sp>
        <p:nvSpPr>
          <p:cNvPr id="3" name="Content Placeholder 2"/>
          <p:cNvSpPr>
            <a:spLocks noGrp="1"/>
          </p:cNvSpPr>
          <p:nvPr>
            <p:ph idx="1"/>
          </p:nvPr>
        </p:nvSpPr>
        <p:spPr/>
        <p:txBody>
          <a:bodyPr/>
          <a:lstStyle/>
          <a:p>
            <a:pPr marL="114300" indent="0">
              <a:buNone/>
            </a:pP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28998297"/>
              </p:ext>
            </p:extLst>
          </p:nvPr>
        </p:nvGraphicFramePr>
        <p:xfrm>
          <a:off x="457200" y="1600200"/>
          <a:ext cx="7620003" cy="4800601"/>
        </p:xfrm>
        <a:graphic>
          <a:graphicData uri="http://schemas.openxmlformats.org/drawingml/2006/table">
            <a:tbl>
              <a:tblPr firstRow="1" bandRow="1">
                <a:tableStyleId>{5C22544A-7EE6-4342-B048-85BDC9FD1C3A}</a:tableStyleId>
              </a:tblPr>
              <a:tblGrid>
                <a:gridCol w="968022"/>
                <a:gridCol w="725312"/>
                <a:gridCol w="846667"/>
                <a:gridCol w="846667"/>
                <a:gridCol w="846667"/>
                <a:gridCol w="846667"/>
                <a:gridCol w="846667"/>
                <a:gridCol w="846667"/>
                <a:gridCol w="846667"/>
              </a:tblGrid>
              <a:tr h="691211">
                <a:tc>
                  <a:txBody>
                    <a:bodyPr/>
                    <a:lstStyle/>
                    <a:p>
                      <a:pPr marL="0" marR="0">
                        <a:spcBef>
                          <a:spcPts val="0"/>
                        </a:spcBef>
                        <a:spcAft>
                          <a:spcPts val="0"/>
                        </a:spcAft>
                      </a:pPr>
                      <a:r>
                        <a:rPr lang="en-US" sz="1200" b="1" i="0" dirty="0">
                          <a:effectLst/>
                          <a:latin typeface="+mn-lt"/>
                          <a:ea typeface="Times New Roman"/>
                          <a:cs typeface="Times New Roman"/>
                        </a:rPr>
                        <a:t> </a:t>
                      </a:r>
                      <a:endParaRPr lang="en-US" sz="1200" b="1" i="0" dirty="0">
                        <a:effectLst/>
                        <a:latin typeface="+mn-lt"/>
                        <a:ea typeface="ＭＳ 明朝"/>
                        <a:cs typeface="Times New Roman"/>
                      </a:endParaRPr>
                    </a:p>
                  </a:txBody>
                  <a:tcPr marL="68580" marR="68580" marT="0" marB="0"/>
                </a:tc>
                <a:tc gridSpan="6">
                  <a:txBody>
                    <a:bodyPr/>
                    <a:lstStyle/>
                    <a:p>
                      <a:pPr marL="0" marR="0" algn="ctr">
                        <a:spcBef>
                          <a:spcPts val="0"/>
                        </a:spcBef>
                        <a:spcAft>
                          <a:spcPts val="0"/>
                        </a:spcAft>
                      </a:pPr>
                      <a:r>
                        <a:rPr lang="en-US" sz="1200" b="1" i="0">
                          <a:effectLst/>
                          <a:latin typeface="+mn-lt"/>
                          <a:ea typeface="Times New Roman"/>
                          <a:cs typeface="Times New Roman"/>
                        </a:rPr>
                        <a:t>Behavioral Concern Scales</a:t>
                      </a:r>
                      <a:endParaRPr lang="en-US" sz="1200" b="1" i="0">
                        <a:effectLst/>
                        <a:latin typeface="+mn-lt"/>
                        <a:ea typeface="ＭＳ 明朝"/>
                        <a:cs typeface="Times New Roman"/>
                      </a:endParaRPr>
                    </a:p>
                    <a:p>
                      <a:pPr marL="0" marR="0" algn="ctr">
                        <a:spcBef>
                          <a:spcPts val="0"/>
                        </a:spcBef>
                        <a:spcAft>
                          <a:spcPts val="0"/>
                        </a:spcAft>
                      </a:pPr>
                      <a:r>
                        <a:rPr lang="en-US" sz="1200" b="1" i="0">
                          <a:effectLst/>
                          <a:latin typeface="+mn-lt"/>
                          <a:ea typeface="Times New Roman"/>
                          <a:cs typeface="Times New Roman"/>
                        </a:rPr>
                        <a:t> </a:t>
                      </a:r>
                      <a:endParaRPr lang="en-US" sz="1200" b="1" i="0">
                        <a:effectLst/>
                        <a:latin typeface="+mn-lt"/>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200" b="1" i="0">
                          <a:effectLst/>
                          <a:latin typeface="+mn-lt"/>
                          <a:ea typeface="Times New Roman"/>
                          <a:cs typeface="Times New Roman"/>
                        </a:rPr>
                        <a:t>Adaptive Scales</a:t>
                      </a:r>
                      <a:endParaRPr lang="en-US" sz="1200" b="1" i="0">
                        <a:effectLst/>
                        <a:latin typeface="+mn-lt"/>
                        <a:ea typeface="ＭＳ 明朝"/>
                        <a:cs typeface="Times New Roman"/>
                      </a:endParaRPr>
                    </a:p>
                  </a:txBody>
                  <a:tcPr marL="68580" marR="68580" marT="0" marB="0"/>
                </a:tc>
                <a:tc hMerge="1">
                  <a:txBody>
                    <a:bodyPr/>
                    <a:lstStyle/>
                    <a:p>
                      <a:endParaRPr lang="en-US"/>
                    </a:p>
                  </a:txBody>
                  <a:tcPr/>
                </a:tc>
              </a:tr>
              <a:tr h="691211">
                <a:tc>
                  <a:txBody>
                    <a:bodyPr/>
                    <a:lstStyle/>
                    <a:p>
                      <a:pPr marL="0" marR="0">
                        <a:spcBef>
                          <a:spcPts val="0"/>
                        </a:spcBef>
                        <a:spcAft>
                          <a:spcPts val="0"/>
                        </a:spcAft>
                      </a:pPr>
                      <a:r>
                        <a:rPr lang="en-US" sz="1200" b="1" i="0" dirty="0">
                          <a:effectLst/>
                          <a:latin typeface="+mn-lt"/>
                          <a:ea typeface="Times New Roman"/>
                          <a:cs typeface="Times New Roman"/>
                        </a:rPr>
                        <a:t>Scale</a:t>
                      </a:r>
                      <a:endParaRPr lang="en-US" sz="1200" b="1" i="0" dirty="0">
                        <a:effectLst/>
                        <a:latin typeface="+mn-lt"/>
                        <a:ea typeface="ＭＳ 明朝"/>
                        <a:cs typeface="Times New Roman"/>
                      </a:endParaRPr>
                    </a:p>
                    <a:p>
                      <a:pPr marL="0" marR="0">
                        <a:spcBef>
                          <a:spcPts val="0"/>
                        </a:spcBef>
                        <a:spcAft>
                          <a:spcPts val="0"/>
                        </a:spcAft>
                      </a:pPr>
                      <a:r>
                        <a:rPr lang="en-US" sz="1200" b="1" i="0" dirty="0">
                          <a:effectLst/>
                          <a:latin typeface="+mn-lt"/>
                          <a:ea typeface="Times New Roman"/>
                          <a:cs typeface="Times New Roman"/>
                        </a:rPr>
                        <a:t> </a:t>
                      </a:r>
                      <a:endParaRPr lang="en-US" sz="1200" b="1" i="0" dirty="0">
                        <a:effectLst/>
                        <a:latin typeface="+mn-lt"/>
                        <a:ea typeface="ＭＳ 明朝"/>
                        <a:cs typeface="Times New Roman"/>
                      </a:endParaRPr>
                    </a:p>
                  </a:txBody>
                  <a:tcPr marL="68580" marR="68580" marT="0" marB="0"/>
                </a:tc>
                <a:tc gridSpan="2">
                  <a:txBody>
                    <a:bodyPr/>
                    <a:lstStyle/>
                    <a:p>
                      <a:pPr marL="0" marR="0" algn="ctr">
                        <a:spcBef>
                          <a:spcPts val="0"/>
                        </a:spcBef>
                        <a:spcAft>
                          <a:spcPts val="0"/>
                        </a:spcAft>
                      </a:pPr>
                      <a:r>
                        <a:rPr lang="en-US" sz="1200" b="1" i="0">
                          <a:effectLst/>
                          <a:latin typeface="+mn-lt"/>
                          <a:ea typeface="Times New Roman"/>
                          <a:cs typeface="Times New Roman"/>
                        </a:rPr>
                        <a:t>Conduct</a:t>
                      </a:r>
                      <a:endParaRPr lang="en-US" sz="1200" b="1" i="0">
                        <a:effectLst/>
                        <a:latin typeface="+mn-lt"/>
                        <a:ea typeface="ＭＳ 明朝"/>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b="1" i="0">
                          <a:effectLst/>
                          <a:latin typeface="+mn-lt"/>
                          <a:ea typeface="Times New Roman"/>
                          <a:cs typeface="Times New Roman"/>
                        </a:rPr>
                        <a:t>Negative Affect</a:t>
                      </a:r>
                      <a:endParaRPr lang="en-US" sz="1200" b="1" i="0">
                        <a:effectLst/>
                        <a:latin typeface="+mn-lt"/>
                        <a:ea typeface="ＭＳ 明朝"/>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b="1" i="0">
                          <a:effectLst/>
                          <a:latin typeface="+mn-lt"/>
                          <a:ea typeface="Times New Roman"/>
                          <a:cs typeface="Times New Roman"/>
                        </a:rPr>
                        <a:t>Cognitive-Attention</a:t>
                      </a:r>
                      <a:endParaRPr lang="en-US" sz="1200" b="1" i="0">
                        <a:effectLst/>
                        <a:latin typeface="+mn-lt"/>
                        <a:ea typeface="ＭＳ 明朝"/>
                        <a:cs typeface="Times New Roman"/>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200" b="1" i="0">
                          <a:effectLst/>
                          <a:latin typeface="+mn-lt"/>
                          <a:ea typeface="Times New Roman"/>
                          <a:cs typeface="Times New Roman"/>
                        </a:rPr>
                        <a:t>Social</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mn-lt"/>
                          <a:ea typeface="Times New Roman"/>
                          <a:cs typeface="Times New Roman"/>
                        </a:rPr>
                        <a:t>Academic Function.</a:t>
                      </a:r>
                      <a:endParaRPr lang="en-US" sz="1200" b="1" i="0">
                        <a:effectLst/>
                        <a:latin typeface="+mn-lt"/>
                        <a:ea typeface="ＭＳ 明朝"/>
                        <a:cs typeface="Times New Roman"/>
                      </a:endParaRPr>
                    </a:p>
                  </a:txBody>
                  <a:tcPr marL="68580" marR="68580" marT="0" marB="0"/>
                </a:tc>
              </a:tr>
              <a:tr h="691211">
                <a:tc>
                  <a:txBody>
                    <a:bodyPr/>
                    <a:lstStyle/>
                    <a:p>
                      <a:pPr marL="0" marR="0">
                        <a:spcBef>
                          <a:spcPts val="0"/>
                        </a:spcBef>
                        <a:spcAft>
                          <a:spcPts val="0"/>
                        </a:spcAft>
                      </a:pPr>
                      <a:r>
                        <a:rPr lang="en-US" sz="1200" b="1" i="0">
                          <a:effectLst/>
                          <a:latin typeface="+mn-lt"/>
                          <a:ea typeface="Times New Roman"/>
                          <a:cs typeface="Times New Roman"/>
                        </a:rPr>
                        <a:t>Risk Level</a:t>
                      </a:r>
                      <a:endParaRPr lang="en-US" sz="1200" b="1" i="0">
                        <a:effectLst/>
                        <a:latin typeface="+mn-lt"/>
                        <a:ea typeface="ＭＳ 明朝"/>
                        <a:cs typeface="Times New Roman"/>
                      </a:endParaRPr>
                    </a:p>
                    <a:p>
                      <a:pPr marL="0" marR="0">
                        <a:spcBef>
                          <a:spcPts val="0"/>
                        </a:spcBef>
                        <a:spcAft>
                          <a:spcPts val="0"/>
                        </a:spcAft>
                      </a:pPr>
                      <a:r>
                        <a:rPr lang="en-US" sz="1200" b="1" i="0">
                          <a:effectLst/>
                          <a:latin typeface="+mn-lt"/>
                          <a:ea typeface="Times New Roman"/>
                          <a:cs typeface="Times New Roman"/>
                        </a:rPr>
                        <a:t> </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mn-lt"/>
                          <a:ea typeface="Times New Roman"/>
                          <a:cs typeface="Times New Roman"/>
                        </a:rPr>
                        <a:t>High</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mn-lt"/>
                          <a:ea typeface="Times New Roman"/>
                          <a:cs typeface="Times New Roman"/>
                        </a:rPr>
                        <a:t>Some</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dirty="0">
                          <a:effectLst/>
                          <a:latin typeface="+mn-lt"/>
                          <a:ea typeface="Times New Roman"/>
                          <a:cs typeface="Times New Roman"/>
                        </a:rPr>
                        <a:t>High</a:t>
                      </a:r>
                      <a:endParaRPr lang="en-US" sz="1200" b="1" i="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mn-lt"/>
                          <a:ea typeface="Times New Roman"/>
                          <a:cs typeface="Times New Roman"/>
                        </a:rPr>
                        <a:t>Some</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mn-lt"/>
                          <a:ea typeface="Times New Roman"/>
                          <a:cs typeface="Times New Roman"/>
                        </a:rPr>
                        <a:t>High</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mn-lt"/>
                          <a:ea typeface="Times New Roman"/>
                          <a:cs typeface="Times New Roman"/>
                        </a:rPr>
                        <a:t>Some</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a:effectLst/>
                          <a:latin typeface="+mn-lt"/>
                          <a:ea typeface="Times New Roman"/>
                          <a:cs typeface="Times New Roman"/>
                        </a:rPr>
                        <a:t>Concern</a:t>
                      </a:r>
                      <a:endParaRPr lang="en-US" sz="1200" b="1" i="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b="1" i="0" dirty="0">
                          <a:effectLst/>
                          <a:latin typeface="+mn-lt"/>
                          <a:ea typeface="Times New Roman"/>
                          <a:cs typeface="Times New Roman"/>
                        </a:rPr>
                        <a:t>Concern</a:t>
                      </a:r>
                      <a:endParaRPr lang="en-US" sz="1200" b="1" i="0" dirty="0">
                        <a:effectLst/>
                        <a:latin typeface="+mn-lt"/>
                        <a:ea typeface="ＭＳ 明朝"/>
                        <a:cs typeface="Times New Roman"/>
                      </a:endParaRPr>
                    </a:p>
                  </a:txBody>
                  <a:tcPr marL="68580" marR="68580" marT="0" marB="0"/>
                </a:tc>
              </a:tr>
              <a:tr h="1363484">
                <a:tc>
                  <a:txBody>
                    <a:bodyPr/>
                    <a:lstStyle/>
                    <a:p>
                      <a:pPr marL="0" marR="0">
                        <a:spcBef>
                          <a:spcPts val="0"/>
                        </a:spcBef>
                        <a:spcAft>
                          <a:spcPts val="0"/>
                        </a:spcAft>
                      </a:pPr>
                      <a:r>
                        <a:rPr lang="en-US" sz="1200" dirty="0">
                          <a:effectLst/>
                          <a:latin typeface="+mn-lt"/>
                          <a:ea typeface="Times New Roman"/>
                          <a:cs typeface="Times New Roman"/>
                        </a:rPr>
                        <a:t>2014 – 2015</a:t>
                      </a:r>
                      <a:endParaRPr lang="en-US" sz="1200" dirty="0">
                        <a:effectLst/>
                        <a:latin typeface="+mn-lt"/>
                        <a:ea typeface="ＭＳ 明朝"/>
                        <a:cs typeface="Times New Roman"/>
                      </a:endParaRPr>
                    </a:p>
                    <a:p>
                      <a:pPr marL="0" marR="0">
                        <a:spcBef>
                          <a:spcPts val="0"/>
                        </a:spcBef>
                        <a:spcAft>
                          <a:spcPts val="0"/>
                        </a:spcAft>
                      </a:pPr>
                      <a:r>
                        <a:rPr lang="en-US" sz="1200" dirty="0">
                          <a:effectLst/>
                          <a:latin typeface="+mn-lt"/>
                          <a:ea typeface="Times New Roman"/>
                          <a:cs typeface="Times New Roman"/>
                        </a:rPr>
                        <a:t>Assessment 1</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mn-lt"/>
                          <a:ea typeface="Times New Roman"/>
                          <a:cs typeface="Times New Roman"/>
                        </a:rPr>
                        <a:t>9%</a:t>
                      </a:r>
                      <a:endParaRPr lang="en-US" sz="120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a:effectLst/>
                          <a:latin typeface="+mn-lt"/>
                          <a:ea typeface="Times New Roman"/>
                          <a:cs typeface="Times New Roman"/>
                        </a:rPr>
                        <a:t>16%</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mn-lt"/>
                          <a:ea typeface="Times New Roman"/>
                          <a:cs typeface="Times New Roman"/>
                        </a:rPr>
                        <a:t>8%</a:t>
                      </a:r>
                      <a:endParaRPr lang="en-US" sz="120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a:effectLst/>
                          <a:latin typeface="+mn-lt"/>
                          <a:ea typeface="Times New Roman"/>
                          <a:cs typeface="Times New Roman"/>
                        </a:rPr>
                        <a:t>19%</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mn-lt"/>
                          <a:ea typeface="Times New Roman"/>
                          <a:cs typeface="Times New Roman"/>
                        </a:rPr>
                        <a:t>14%</a:t>
                      </a:r>
                      <a:endParaRPr lang="en-US" sz="120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mn-lt"/>
                          <a:ea typeface="Times New Roman"/>
                          <a:cs typeface="Times New Roman"/>
                        </a:rPr>
                        <a:t>20%</a:t>
                      </a:r>
                      <a:endParaRPr lang="en-US" sz="120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a:effectLst/>
                          <a:latin typeface="+mn-lt"/>
                          <a:ea typeface="Times New Roman"/>
                          <a:cs typeface="Times New Roman"/>
                        </a:rPr>
                        <a:t>28%</a:t>
                      </a:r>
                      <a:endParaRPr lang="en-US" sz="120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a:effectLst/>
                          <a:latin typeface="+mn-lt"/>
                          <a:ea typeface="Times New Roman"/>
                          <a:cs typeface="Times New Roman"/>
                        </a:rPr>
                        <a:t>22%</a:t>
                      </a:r>
                      <a:endParaRPr lang="en-US" sz="1200" dirty="0">
                        <a:effectLst/>
                        <a:latin typeface="+mn-lt"/>
                        <a:ea typeface="ＭＳ 明朝"/>
                        <a:cs typeface="Times New Roman"/>
                      </a:endParaRPr>
                    </a:p>
                  </a:txBody>
                  <a:tcPr marL="68580" marR="68580" marT="0" marB="0"/>
                </a:tc>
              </a:tr>
              <a:tr h="1363484">
                <a:tc>
                  <a:txBody>
                    <a:bodyPr/>
                    <a:lstStyle/>
                    <a:p>
                      <a:pPr marL="0" marR="0">
                        <a:spcBef>
                          <a:spcPts val="0"/>
                        </a:spcBef>
                        <a:spcAft>
                          <a:spcPts val="0"/>
                        </a:spcAft>
                      </a:pPr>
                      <a:r>
                        <a:rPr lang="en-US" sz="1200" dirty="0" smtClean="0">
                          <a:effectLst/>
                          <a:latin typeface="+mn-lt"/>
                          <a:ea typeface="ＭＳ 明朝"/>
                          <a:cs typeface="Times New Roman"/>
                        </a:rPr>
                        <a:t>2014 – 2015</a:t>
                      </a:r>
                    </a:p>
                    <a:p>
                      <a:pPr marL="0" marR="0">
                        <a:spcBef>
                          <a:spcPts val="0"/>
                        </a:spcBef>
                        <a:spcAft>
                          <a:spcPts val="0"/>
                        </a:spcAft>
                      </a:pPr>
                      <a:r>
                        <a:rPr lang="en-US" sz="1200" dirty="0" smtClean="0">
                          <a:effectLst/>
                          <a:latin typeface="+mn-lt"/>
                          <a:ea typeface="ＭＳ 明朝"/>
                          <a:cs typeface="Times New Roman"/>
                        </a:rPr>
                        <a:t>Assessment</a:t>
                      </a:r>
                      <a:r>
                        <a:rPr lang="en-US" sz="1200" baseline="0" dirty="0" smtClean="0">
                          <a:effectLst/>
                          <a:latin typeface="+mn-lt"/>
                          <a:ea typeface="ＭＳ 明朝"/>
                          <a:cs typeface="Times New Roman"/>
                        </a:rPr>
                        <a:t> 2</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10%</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18%</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12%</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22%</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14%</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23%</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30%</a:t>
                      </a:r>
                      <a:endParaRPr lang="en-US" sz="1200" dirty="0">
                        <a:effectLst/>
                        <a:latin typeface="+mn-lt"/>
                        <a:ea typeface="ＭＳ 明朝"/>
                        <a:cs typeface="Times New Roman"/>
                      </a:endParaRPr>
                    </a:p>
                  </a:txBody>
                  <a:tcPr marL="68580" marR="68580" marT="0" marB="0"/>
                </a:tc>
                <a:tc>
                  <a:txBody>
                    <a:bodyPr/>
                    <a:lstStyle/>
                    <a:p>
                      <a:pPr marL="0" marR="0" algn="ctr">
                        <a:spcBef>
                          <a:spcPts val="0"/>
                        </a:spcBef>
                        <a:spcAft>
                          <a:spcPts val="0"/>
                        </a:spcAft>
                      </a:pPr>
                      <a:r>
                        <a:rPr lang="en-US" sz="1200" dirty="0" smtClean="0">
                          <a:effectLst/>
                          <a:latin typeface="+mn-lt"/>
                          <a:ea typeface="ＭＳ 明朝"/>
                          <a:cs typeface="Times New Roman"/>
                        </a:rPr>
                        <a:t>27%</a:t>
                      </a:r>
                      <a:endParaRPr lang="en-US" sz="1200" dirty="0">
                        <a:effectLst/>
                        <a:latin typeface="+mn-lt"/>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685163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3b9076e584a9271fa0a87e997d50621.jpg"/>
          <p:cNvPicPr>
            <a:picLocks noGrp="1" noChangeAspect="1"/>
          </p:cNvPicPr>
          <p:nvPr>
            <p:ph idx="1"/>
          </p:nvPr>
        </p:nvPicPr>
        <p:blipFill>
          <a:blip r:embed="rId2">
            <a:extLst>
              <a:ext uri="{28A0092B-C50C-407E-A947-70E740481C1C}">
                <a14:useLocalDpi xmlns:a14="http://schemas.microsoft.com/office/drawing/2010/main" val="0"/>
              </a:ext>
            </a:extLst>
          </a:blip>
          <a:srcRect l="-643" r="-643"/>
          <a:stretch>
            <a:fillRect/>
          </a:stretch>
        </p:blipFill>
        <p:spPr>
          <a:xfrm>
            <a:off x="457200" y="758314"/>
            <a:ext cx="7620000" cy="5642486"/>
          </a:xfrm>
        </p:spPr>
      </p:pic>
    </p:spTree>
    <p:extLst>
      <p:ext uri="{BB962C8B-B14F-4D97-AF65-F5344CB8AC3E}">
        <p14:creationId xmlns:p14="http://schemas.microsoft.com/office/powerpoint/2010/main" val="1411341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	</a:t>
            </a:r>
            <a:endParaRPr lang="en-US" dirty="0"/>
          </a:p>
        </p:txBody>
      </p:sp>
      <p:graphicFrame>
        <p:nvGraphicFramePr>
          <p:cNvPr id="4" name="Diagram 3"/>
          <p:cNvGraphicFramePr/>
          <p:nvPr>
            <p:extLst>
              <p:ext uri="{D42A27DB-BD31-4B8C-83A1-F6EECF244321}">
                <p14:modId xmlns:p14="http://schemas.microsoft.com/office/powerpoint/2010/main" val="2049514133"/>
              </p:ext>
            </p:extLst>
          </p:nvPr>
        </p:nvGraphicFramePr>
        <p:xfrm>
          <a:off x="56444" y="1397000"/>
          <a:ext cx="8339666"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409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47562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922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624414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44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749035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102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Progress Monitoring	</a:t>
            </a:r>
            <a:br>
              <a:rPr lang="en-US" dirty="0" smtClean="0"/>
            </a:br>
            <a:r>
              <a:rPr lang="en-US" sz="2400" dirty="0" smtClean="0">
                <a:latin typeface="Helvetica Neue UltraLight"/>
                <a:cs typeface="Helvetica Neue UltraLight"/>
              </a:rPr>
              <a:t>Year 2 </a:t>
            </a:r>
            <a:endParaRPr lang="en-US" dirty="0">
              <a:latin typeface="Helvetica Neue UltraLight"/>
              <a:cs typeface="Helvetica Neue UltraLight"/>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35351605"/>
              </p:ext>
            </p:extLst>
          </p:nvPr>
        </p:nvGraphicFramePr>
        <p:xfrm>
          <a:off x="762000" y="2368550"/>
          <a:ext cx="7010400" cy="3263900"/>
        </p:xfrm>
        <a:graphic>
          <a:graphicData uri="http://schemas.openxmlformats.org/presentationml/2006/ole">
            <mc:AlternateContent xmlns:mc="http://schemas.openxmlformats.org/markup-compatibility/2006">
              <mc:Choice xmlns:v="urn:schemas-microsoft-com:vml" Requires="v">
                <p:oleObj spid="_x0000_s1051" name="Document" r:id="rId3" imgW="7010400" imgH="3263900" progId="Word.Document.12">
                  <p:embed/>
                </p:oleObj>
              </mc:Choice>
              <mc:Fallback>
                <p:oleObj name="Document" r:id="rId3" imgW="7010400" imgH="3263900" progId="Word.Document.12">
                  <p:embed/>
                  <p:pic>
                    <p:nvPicPr>
                      <p:cNvPr id="0" name=""/>
                      <p:cNvPicPr/>
                      <p:nvPr/>
                    </p:nvPicPr>
                    <p:blipFill>
                      <a:blip r:embed="rId4"/>
                      <a:stretch>
                        <a:fillRect/>
                      </a:stretch>
                    </p:blipFill>
                    <p:spPr>
                      <a:xfrm>
                        <a:off x="762000" y="2368550"/>
                        <a:ext cx="7010400" cy="3263900"/>
                      </a:xfrm>
                      <a:prstGeom prst="rect">
                        <a:avLst/>
                      </a:prstGeom>
                    </p:spPr>
                  </p:pic>
                </p:oleObj>
              </mc:Fallback>
            </mc:AlternateContent>
          </a:graphicData>
        </a:graphic>
      </p:graphicFrame>
    </p:spTree>
    <p:extLst>
      <p:ext uri="{BB962C8B-B14F-4D97-AF65-F5344CB8AC3E}">
        <p14:creationId xmlns:p14="http://schemas.microsoft.com/office/powerpoint/2010/main" val="329729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114300" indent="0">
              <a:buNone/>
            </a:pPr>
            <a:r>
              <a:rPr lang="en-US" dirty="0" smtClean="0">
                <a:latin typeface="Helvetica Neue UltraLight"/>
                <a:cs typeface="Helvetica Neue UltraLight"/>
              </a:rPr>
              <a:t>Alex Freeman</a:t>
            </a:r>
          </a:p>
          <a:p>
            <a:pPr marL="114300" indent="0">
              <a:buNone/>
            </a:pPr>
            <a:r>
              <a:rPr lang="en-US" dirty="0" smtClean="0"/>
              <a:t>afreeman5@bostonpublicschools.org </a:t>
            </a:r>
          </a:p>
          <a:p>
            <a:pPr marL="114300" indent="0">
              <a:buNone/>
            </a:pPr>
            <a:endParaRPr lang="en-US" dirty="0"/>
          </a:p>
        </p:txBody>
      </p:sp>
    </p:spTree>
    <p:extLst>
      <p:ext uri="{BB962C8B-B14F-4D97-AF65-F5344CB8AC3E}">
        <p14:creationId xmlns:p14="http://schemas.microsoft.com/office/powerpoint/2010/main" val="3912238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BIMAS:  </a:t>
            </a:r>
            <a:br>
              <a:rPr lang="en-US" dirty="0" smtClean="0"/>
            </a:br>
            <a:r>
              <a:rPr lang="en-US" sz="2400" dirty="0" smtClean="0">
                <a:latin typeface="Helvetica Neue UltraLight"/>
                <a:cs typeface="Helvetica Neue UltraLight"/>
              </a:rPr>
              <a:t>Overview</a:t>
            </a:r>
            <a:endParaRPr lang="en-US" dirty="0">
              <a:latin typeface="Helvetica Neue UltraLight"/>
              <a:cs typeface="Helvetica Neue UltraLight"/>
            </a:endParaRPr>
          </a:p>
        </p:txBody>
      </p:sp>
      <p:sp>
        <p:nvSpPr>
          <p:cNvPr id="3" name="Content Placeholder 2"/>
          <p:cNvSpPr>
            <a:spLocks noGrp="1"/>
          </p:cNvSpPr>
          <p:nvPr>
            <p:ph idx="1"/>
          </p:nvPr>
        </p:nvSpPr>
        <p:spPr/>
        <p:txBody>
          <a:bodyPr/>
          <a:lstStyle/>
          <a:p>
            <a:pPr marL="114300" indent="0">
              <a:buNone/>
            </a:pPr>
            <a:endParaRPr lang="en-US" dirty="0"/>
          </a:p>
          <a:p>
            <a:r>
              <a:rPr lang="en-US" dirty="0"/>
              <a:t>M</a:t>
            </a:r>
            <a:r>
              <a:rPr lang="en-US" dirty="0" smtClean="0"/>
              <a:t>easure </a:t>
            </a:r>
            <a:r>
              <a:rPr lang="en-US" dirty="0"/>
              <a:t>of social, emotional and behavioral functioning in children and adolescents ages 5 to 18 years old. </a:t>
            </a:r>
            <a:endParaRPr lang="en-US" dirty="0" smtClean="0"/>
          </a:p>
          <a:p>
            <a:pPr marL="114300" indent="0">
              <a:buNone/>
            </a:pPr>
            <a:endParaRPr lang="en-US" dirty="0" smtClean="0"/>
          </a:p>
          <a:p>
            <a:r>
              <a:rPr lang="en-US" dirty="0" smtClean="0"/>
              <a:t>“Universal Assessment” includes 34 </a:t>
            </a:r>
            <a:r>
              <a:rPr lang="en-US" dirty="0"/>
              <a:t>change-sensitive items that are used for universal screening and for assessing response to intervention. </a:t>
            </a:r>
            <a:endParaRPr lang="en-US" dirty="0" smtClean="0"/>
          </a:p>
          <a:p>
            <a:pPr marL="114300" indent="0">
              <a:buNone/>
            </a:pPr>
            <a:endParaRPr lang="en-US" dirty="0" smtClean="0"/>
          </a:p>
          <a:p>
            <a:r>
              <a:rPr lang="en-US" dirty="0" smtClean="0"/>
              <a:t>In BPS CBHM schools, </a:t>
            </a:r>
            <a:r>
              <a:rPr lang="en-US" dirty="0"/>
              <a:t>students are </a:t>
            </a:r>
            <a:r>
              <a:rPr lang="en-US" dirty="0" smtClean="0"/>
              <a:t>screened by </a:t>
            </a:r>
            <a:r>
              <a:rPr lang="en-US" dirty="0"/>
              <a:t>a teacher or staff person who knows </a:t>
            </a:r>
            <a:r>
              <a:rPr lang="en-US" dirty="0" smtClean="0"/>
              <a:t>them twice a year. </a:t>
            </a:r>
          </a:p>
          <a:p>
            <a:pPr marL="114300" indent="0">
              <a:buNone/>
            </a:pPr>
            <a:endParaRPr lang="en-US" dirty="0"/>
          </a:p>
        </p:txBody>
      </p:sp>
    </p:spTree>
    <p:extLst>
      <p:ext uri="{BB962C8B-B14F-4D97-AF65-F5344CB8AC3E}">
        <p14:creationId xmlns:p14="http://schemas.microsoft.com/office/powerpoint/2010/main" val="3262633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BIMAS:  </a:t>
            </a:r>
            <a:br>
              <a:rPr lang="en-US" dirty="0" smtClean="0"/>
            </a:br>
            <a:r>
              <a:rPr lang="en-US" sz="2400" dirty="0" smtClean="0">
                <a:latin typeface="Helvetica Neue UltraLight"/>
                <a:cs typeface="Helvetica Neue UltraLight"/>
              </a:rPr>
              <a:t>Scales</a:t>
            </a:r>
            <a:endParaRPr lang="en-US" dirty="0">
              <a:latin typeface="Helvetica Neue UltraLight"/>
              <a:cs typeface="Helvetica Neue UltraLigh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323848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679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BIMAS:  </a:t>
            </a:r>
            <a:br>
              <a:rPr lang="en-US" dirty="0" smtClean="0"/>
            </a:br>
            <a:r>
              <a:rPr lang="en-US" sz="2400" dirty="0" smtClean="0">
                <a:latin typeface="Helvetica Neue UltraLight"/>
                <a:cs typeface="Helvetica Neue UltraLight"/>
              </a:rPr>
              <a:t>Behavioral Concern Scales</a:t>
            </a:r>
            <a:endParaRPr lang="en-US" sz="2400" dirty="0">
              <a:latin typeface="Helvetica Neue UltraLight"/>
              <a:cs typeface="Helvetica Neue UltraLight"/>
            </a:endParaRPr>
          </a:p>
        </p:txBody>
      </p:sp>
      <p:pic>
        <p:nvPicPr>
          <p:cNvPr id="4" name="Content Placeholder 3"/>
          <p:cNvPicPr>
            <a:picLocks noGrp="1" noChangeAspect="1"/>
          </p:cNvPicPr>
          <p:nvPr>
            <p:ph idx="1"/>
          </p:nvPr>
        </p:nvPicPr>
        <p:blipFill rotWithShape="1">
          <a:blip r:embed="rId2"/>
          <a:srcRect t="-3613" r="4112" b="-1754"/>
          <a:stretch/>
        </p:blipFill>
        <p:spPr>
          <a:xfrm>
            <a:off x="457200" y="1823337"/>
            <a:ext cx="7880202" cy="4548098"/>
          </a:xfrm>
        </p:spPr>
      </p:pic>
    </p:spTree>
    <p:extLst>
      <p:ext uri="{BB962C8B-B14F-4D97-AF65-F5344CB8AC3E}">
        <p14:creationId xmlns:p14="http://schemas.microsoft.com/office/powerpoint/2010/main" val="584440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BIMAS:  </a:t>
            </a:r>
            <a:br>
              <a:rPr lang="en-US" dirty="0" smtClean="0"/>
            </a:br>
            <a:r>
              <a:rPr lang="en-US" sz="2400" dirty="0" smtClean="0">
                <a:latin typeface="Helvetica Neue UltraLight"/>
                <a:cs typeface="Helvetica Neue UltraLight"/>
              </a:rPr>
              <a:t>Behavioral Concern Scales</a:t>
            </a:r>
            <a:endParaRPr lang="en-US" sz="2400" dirty="0">
              <a:latin typeface="Helvetica Neue UltraLight"/>
              <a:cs typeface="Helvetica Neue UltraLight"/>
            </a:endParaRPr>
          </a:p>
        </p:txBody>
      </p:sp>
      <p:pic>
        <p:nvPicPr>
          <p:cNvPr id="102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500" b="-2350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731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BIMAS:</a:t>
            </a:r>
            <a:br>
              <a:rPr lang="en-US" dirty="0" smtClean="0"/>
            </a:br>
            <a:r>
              <a:rPr lang="en-US" sz="2400" dirty="0" smtClean="0">
                <a:latin typeface="Helvetica Neue UltraLight"/>
                <a:cs typeface="Helvetica Neue UltraLight"/>
              </a:rPr>
              <a:t>Adaptive Scales</a:t>
            </a:r>
            <a:endParaRPr lang="en-US" sz="2400" dirty="0">
              <a:latin typeface="Helvetica Neue UltraLight"/>
              <a:cs typeface="Helvetica Neue UltraLight"/>
            </a:endParaRPr>
          </a:p>
        </p:txBody>
      </p:sp>
      <p:pic>
        <p:nvPicPr>
          <p:cNvPr id="4" name="Content Placeholder 3"/>
          <p:cNvPicPr>
            <a:picLocks noGrp="1" noChangeAspect="1"/>
          </p:cNvPicPr>
          <p:nvPr>
            <p:ph idx="1"/>
          </p:nvPr>
        </p:nvPicPr>
        <p:blipFill rotWithShape="1">
          <a:blip r:embed="rId2"/>
          <a:srcRect t="-2646" r="6026" b="-2646"/>
          <a:stretch/>
        </p:blipFill>
        <p:spPr>
          <a:xfrm>
            <a:off x="457201" y="1884798"/>
            <a:ext cx="7777776" cy="4158847"/>
          </a:xfrm>
        </p:spPr>
      </p:pic>
    </p:spTree>
    <p:extLst>
      <p:ext uri="{BB962C8B-B14F-4D97-AF65-F5344CB8AC3E}">
        <p14:creationId xmlns:p14="http://schemas.microsoft.com/office/powerpoint/2010/main" val="89488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1476</TotalTime>
  <Words>2202</Words>
  <Application>Microsoft Macintosh PowerPoint</Application>
  <PresentationFormat>On-screen Show (4:3)</PresentationFormat>
  <Paragraphs>425</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Adjacency</vt:lpstr>
      <vt:lpstr>Document</vt:lpstr>
      <vt:lpstr>Individual Progress Monitoring  as a Data-Based Decision Making Tool   </vt:lpstr>
      <vt:lpstr>Outline</vt:lpstr>
      <vt:lpstr>PowerPoint Presentation</vt:lpstr>
      <vt:lpstr>PowerPoint Presentation</vt:lpstr>
      <vt:lpstr>BIMAS:   Overview</vt:lpstr>
      <vt:lpstr>BIMAS:   Scales</vt:lpstr>
      <vt:lpstr>BIMAS:   Behavioral Concern Scales</vt:lpstr>
      <vt:lpstr>BIMAS:   Behavioral Concern Scales</vt:lpstr>
      <vt:lpstr>BIMAS: Adaptive Scales</vt:lpstr>
      <vt:lpstr>BIMAS: Adaptive Scales</vt:lpstr>
      <vt:lpstr>BIMAS: Universal Assessment</vt:lpstr>
      <vt:lpstr>BIMAS:   Uses</vt:lpstr>
      <vt:lpstr>Progress Monitoring: Research and Legislation</vt:lpstr>
      <vt:lpstr>Progress Monitoring: Research and Legislation</vt:lpstr>
      <vt:lpstr>Progress Monitoring: Best Practices </vt:lpstr>
      <vt:lpstr>Progress Monitoring: Sample IEP Goals</vt:lpstr>
      <vt:lpstr>Progress Monitoring: Context – Haley Piilot</vt:lpstr>
      <vt:lpstr>Progress Monitoring: Context – Haley Pilot</vt:lpstr>
      <vt:lpstr>Progress Monitoring: Self-Regulation and School Readiness Goals</vt:lpstr>
      <vt:lpstr>Progress Monitoring: Universal Assessment (Self-Regulation and School Readiness)</vt:lpstr>
      <vt:lpstr>Progress Monitoring: Year 1</vt:lpstr>
      <vt:lpstr>Progress Monitoring Participation</vt:lpstr>
      <vt:lpstr>PowerPoint Presentation</vt:lpstr>
      <vt:lpstr>PowerPoint Presentation</vt:lpstr>
      <vt:lpstr>PowerPoint Presentation</vt:lpstr>
      <vt:lpstr>PowerPoint Presentation</vt:lpstr>
      <vt:lpstr>Individual Progress Monitoring Case Study 1</vt:lpstr>
      <vt:lpstr>Individual Progress Monitoring Case Study 1:  IEP Goal</vt:lpstr>
      <vt:lpstr>Individual Progress Monitoring Case Study 1</vt:lpstr>
      <vt:lpstr>Percentage of Non-Overlapping Data (PND)</vt:lpstr>
      <vt:lpstr>Percentage of Non-Overlapping Data (PND) Limitations</vt:lpstr>
      <vt:lpstr>Individual Progress Monitoring Case Study 1:  IEP Goal</vt:lpstr>
      <vt:lpstr>Individual Progress Monitoring Case Study 1</vt:lpstr>
      <vt:lpstr>Individual Progress Monitoring Case Study 1</vt:lpstr>
      <vt:lpstr>Individual Progress Monitoring Case Study 1:  Universal Assessment</vt:lpstr>
      <vt:lpstr>Case Study 2</vt:lpstr>
      <vt:lpstr>Individual Progress Monitoring Case Study 2:  IEP Goal</vt:lpstr>
      <vt:lpstr>Individual Progress Monitoring Case Study 2</vt:lpstr>
      <vt:lpstr>Individual Progress Monitoring Case Study 2</vt:lpstr>
      <vt:lpstr>Individual Progress Monitoring Case Study 2:  Universal Assessment</vt:lpstr>
      <vt:lpstr>Universal Assessment: Assessment 1 and 2</vt:lpstr>
      <vt:lpstr>PowerPoint Presentation</vt:lpstr>
      <vt:lpstr>Successes </vt:lpstr>
      <vt:lpstr>Challenges</vt:lpstr>
      <vt:lpstr>Challenges</vt:lpstr>
      <vt:lpstr>Reflection</vt:lpstr>
      <vt:lpstr>Individual Progress Monitoring  Year 2 </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Year 1 Tier 1  at an  Inclusion K0 – 7 School</dc:title>
  <dc:creator>Alex Freeman</dc:creator>
  <cp:lastModifiedBy>Alex Freeman</cp:lastModifiedBy>
  <cp:revision>82</cp:revision>
  <dcterms:created xsi:type="dcterms:W3CDTF">2015-04-21T20:19:08Z</dcterms:created>
  <dcterms:modified xsi:type="dcterms:W3CDTF">2016-02-12T16:15:58Z</dcterms:modified>
</cp:coreProperties>
</file>